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 id="264" r:id="rId38"/>
    <p:sldId id="265" r:id="rId39"/>
    <p:sldId id="266" r:id="rId40"/>
    <p:sldId id="267" r:id="rId41"/>
    <p:sldId id="268" r:id="rId42"/>
    <p:sldId id="269" r:id="rId43"/>
    <p:sldId id="270" r:id="rId44"/>
    <p:sldId id="271" r:id="rId45"/>
    <p:sldId id="272" r:id="rId46"/>
    <p:sldId id="273" r:id="rId4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ublic Sans" charset="1" panose="00000000000000000000"/>
      <p:regular r:id="rId10"/>
    </p:embeddedFont>
    <p:embeddedFont>
      <p:font typeface="Public Sans Bold" charset="1" panose="00000000000000000000"/>
      <p:regular r:id="rId11"/>
    </p:embeddedFont>
    <p:embeddedFont>
      <p:font typeface="Public Sans Italics" charset="1" panose="00000000000000000000"/>
      <p:regular r:id="rId12"/>
    </p:embeddedFont>
    <p:embeddedFont>
      <p:font typeface="Public Sans Bold Italics" charset="1" panose="00000000000000000000"/>
      <p:regular r:id="rId13"/>
    </p:embeddedFont>
    <p:embeddedFont>
      <p:font typeface="Open Sans Light" charset="1" panose="020B0306030504020204"/>
      <p:regular r:id="rId14"/>
    </p:embeddedFont>
    <p:embeddedFont>
      <p:font typeface="Open Sans Light Bold" charset="1" panose="020B0806030504020204"/>
      <p:regular r:id="rId15"/>
    </p:embeddedFont>
    <p:embeddedFont>
      <p:font typeface="Open Sans Light Italics" charset="1" panose="020B0306030504020204"/>
      <p:regular r:id="rId16"/>
    </p:embeddedFont>
    <p:embeddedFont>
      <p:font typeface="Open Sans Light Bold Italics" charset="1" panose="020B0806030504020204"/>
      <p:regular r:id="rId17"/>
    </p:embeddedFont>
    <p:embeddedFont>
      <p:font typeface="Canva Sans 1" charset="1" panose="020B0503030501040103"/>
      <p:regular r:id="rId18"/>
    </p:embeddedFont>
    <p:embeddedFont>
      <p:font typeface="Canva Sans 1 Bold" charset="1" panose="020B0803030501040103"/>
      <p:regular r:id="rId19"/>
    </p:embeddedFont>
    <p:embeddedFont>
      <p:font typeface="Canva Sans 1 Italics" charset="1" panose="020B0503030501040103"/>
      <p:regular r:id="rId20"/>
    </p:embeddedFont>
    <p:embeddedFont>
      <p:font typeface="Canva Sans 1 Bold Italics" charset="1" panose="020B0803030501040103"/>
      <p:regular r:id="rId21"/>
    </p:embeddedFont>
    <p:embeddedFont>
      <p:font typeface="Canva Sans 2" charset="1" panose="020B0503030501040103"/>
      <p:regular r:id="rId22"/>
    </p:embeddedFont>
    <p:embeddedFont>
      <p:font typeface="Canva Sans 2 Bold" charset="1" panose="020B0803030501040103"/>
      <p:regular r:id="rId23"/>
    </p:embeddedFont>
    <p:embeddedFont>
      <p:font typeface="Canva Sans 2 Italics" charset="1" panose="020B0503030501040103"/>
      <p:regular r:id="rId24"/>
    </p:embeddedFont>
    <p:embeddedFont>
      <p:font typeface="Canva Sans 2 Bold Italics" charset="1" panose="020B0803030501040103"/>
      <p:regular r:id="rId25"/>
    </p:embeddedFont>
    <p:embeddedFont>
      <p:font typeface="Decalotype Bold" charset="1" panose="00000800000000000000"/>
      <p:regular r:id="rId26"/>
    </p:embeddedFont>
    <p:embeddedFont>
      <p:font typeface="Decalotype Bold Bold" charset="1" panose="00000900000000000000"/>
      <p:regular r:id="rId27"/>
    </p:embeddedFont>
    <p:embeddedFont>
      <p:font typeface="Decalotype Bold Italics" charset="1" panose="00000800000000000000"/>
      <p:regular r:id="rId28"/>
    </p:embeddedFont>
    <p:embeddedFont>
      <p:font typeface="Decalotype Bold Bold Italics" charset="1" panose="000009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39" Target="slides/slide10.xml" Type="http://schemas.openxmlformats.org/officeDocument/2006/relationships/slide"/><Relationship Id="rId4" Target="theme/theme1.xml" Type="http://schemas.openxmlformats.org/officeDocument/2006/relationships/theme"/><Relationship Id="rId40" Target="slides/slide11.xml" Type="http://schemas.openxmlformats.org/officeDocument/2006/relationships/slide"/><Relationship Id="rId41" Target="slides/slide12.xml" Type="http://schemas.openxmlformats.org/officeDocument/2006/relationships/slide"/><Relationship Id="rId42" Target="slides/slide13.xml" Type="http://schemas.openxmlformats.org/officeDocument/2006/relationships/slide"/><Relationship Id="rId43" Target="slides/slide14.xml" Type="http://schemas.openxmlformats.org/officeDocument/2006/relationships/slide"/><Relationship Id="rId44" Target="slides/slide15.xml" Type="http://schemas.openxmlformats.org/officeDocument/2006/relationships/slide"/><Relationship Id="rId45" Target="slides/slide16.xml" Type="http://schemas.openxmlformats.org/officeDocument/2006/relationships/slide"/><Relationship Id="rId46" Target="slides/slide17.xml" Type="http://schemas.openxmlformats.org/officeDocument/2006/relationships/slide"/><Relationship Id="rId47" Target="slides/slide18.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jpeg>
</file>

<file path=ppt/media/image2.png>
</file>

<file path=ppt/media/image20.png>
</file>

<file path=ppt/media/image3.png>
</file>

<file path=ppt/media/image4.jpeg>
</file>

<file path=ppt/media/image5.png>
</file>

<file path=ppt/media/image6.jpeg>
</file>

<file path=ppt/media/image7.png>
</file>

<file path=ppt/media/image8.pn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 Id="rId3" Target="../media/image20.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https://aws.amazon.com/personalize/" TargetMode="External" Type="http://schemas.openxmlformats.org/officeDocument/2006/relationships/hyperlink"/><Relationship Id="rId3" Target="../media/image4.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https://www.ibm.com/cloud/learn/what-is-artificial-intelligence" TargetMode="External" Type="http://schemas.openxmlformats.org/officeDocument/2006/relationships/hyperlink"/></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8.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 Id="rId4" Target="https://www.upgrad.com/blog/most-common-examples-of-data-mining/" TargetMode="External" Type="http://schemas.openxmlformats.org/officeDocument/2006/relationships/hyperlink"/></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https://www.javatpoint.com/unsupervised-machine-learning"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145" r="0" b="4145"/>
          <a:stretch>
            <a:fillRect/>
          </a:stretch>
        </p:blipFill>
        <p:spPr>
          <a:xfrm flipH="false" flipV="false" rot="0">
            <a:off x="0" y="-82009"/>
            <a:ext cx="11489055" cy="7052907"/>
          </a:xfrm>
          <a:prstGeom prst="rect">
            <a:avLst/>
          </a:prstGeom>
        </p:spPr>
      </p:pic>
      <p:sp>
        <p:nvSpPr>
          <p:cNvPr name="AutoShape 3" id="3"/>
          <p:cNvSpPr/>
          <p:nvPr/>
        </p:nvSpPr>
        <p:spPr>
          <a:xfrm rot="-2504656">
            <a:off x="5773080" y="-153655"/>
            <a:ext cx="15921804" cy="12788626"/>
          </a:xfrm>
          <a:prstGeom prst="rect">
            <a:avLst/>
          </a:prstGeom>
          <a:solidFill>
            <a:srgbClr val="FFFFFF"/>
          </a:solidFill>
        </p:spPr>
      </p:sp>
      <p:grpSp>
        <p:nvGrpSpPr>
          <p:cNvPr name="Group 4" id="4"/>
          <p:cNvGrpSpPr/>
          <p:nvPr/>
        </p:nvGrpSpPr>
        <p:grpSpPr>
          <a:xfrm rot="5400000">
            <a:off x="219073" y="-219073"/>
            <a:ext cx="4716515" cy="5154662"/>
            <a:chOff x="0" y="0"/>
            <a:chExt cx="6869494" cy="7507644"/>
          </a:xfrm>
        </p:grpSpPr>
        <p:sp>
          <p:nvSpPr>
            <p:cNvPr name="Freeform 5" id="5"/>
            <p:cNvSpPr/>
            <p:nvPr/>
          </p:nvSpPr>
          <p:spPr>
            <a:xfrm>
              <a:off x="0" y="0"/>
              <a:ext cx="6869494" cy="7507645"/>
            </a:xfrm>
            <a:custGeom>
              <a:avLst/>
              <a:gdLst/>
              <a:ahLst/>
              <a:cxnLst/>
              <a:rect r="r" b="b" t="t" l="l"/>
              <a:pathLst>
                <a:path h="7507645" w="6869494">
                  <a:moveTo>
                    <a:pt x="6869494" y="7507645"/>
                  </a:moveTo>
                  <a:lnTo>
                    <a:pt x="0" y="7507645"/>
                  </a:lnTo>
                  <a:lnTo>
                    <a:pt x="0" y="0"/>
                  </a:lnTo>
                  <a:lnTo>
                    <a:pt x="6869494" y="7507645"/>
                  </a:lnTo>
                  <a:close/>
                </a:path>
              </a:pathLst>
            </a:custGeom>
            <a:solidFill>
              <a:srgbClr val="EA4B33"/>
            </a:solidFill>
          </p:spPr>
        </p:sp>
      </p:grpSp>
      <p:grpSp>
        <p:nvGrpSpPr>
          <p:cNvPr name="Group 6" id="6"/>
          <p:cNvGrpSpPr/>
          <p:nvPr/>
        </p:nvGrpSpPr>
        <p:grpSpPr>
          <a:xfrm rot="0">
            <a:off x="0" y="0"/>
            <a:ext cx="7898932" cy="10287000"/>
            <a:chOff x="0" y="0"/>
            <a:chExt cx="8851059" cy="11526982"/>
          </a:xfrm>
        </p:grpSpPr>
        <p:sp>
          <p:nvSpPr>
            <p:cNvPr name="Freeform 7" id="7"/>
            <p:cNvSpPr/>
            <p:nvPr/>
          </p:nvSpPr>
          <p:spPr>
            <a:xfrm>
              <a:off x="0" y="0"/>
              <a:ext cx="8851059" cy="11526982"/>
            </a:xfrm>
            <a:custGeom>
              <a:avLst/>
              <a:gdLst/>
              <a:ahLst/>
              <a:cxnLst/>
              <a:rect r="r" b="b" t="t" l="l"/>
              <a:pathLst>
                <a:path h="11526982" w="8851059">
                  <a:moveTo>
                    <a:pt x="8851059" y="11526982"/>
                  </a:moveTo>
                  <a:lnTo>
                    <a:pt x="0" y="11526982"/>
                  </a:lnTo>
                  <a:lnTo>
                    <a:pt x="0" y="0"/>
                  </a:lnTo>
                  <a:lnTo>
                    <a:pt x="8851059" y="11526982"/>
                  </a:lnTo>
                  <a:close/>
                </a:path>
              </a:pathLst>
            </a:custGeom>
            <a:solidFill>
              <a:srgbClr val="052896"/>
            </a:solidFill>
          </p:spPr>
        </p:sp>
      </p:grpSp>
      <p:pic>
        <p:nvPicPr>
          <p:cNvPr name="Picture 8" id="8"/>
          <p:cNvPicPr>
            <a:picLocks noChangeAspect="true"/>
          </p:cNvPicPr>
          <p:nvPr/>
        </p:nvPicPr>
        <p:blipFill>
          <a:blip r:embed="rId3"/>
          <a:srcRect l="0" t="0" r="0" b="0"/>
          <a:stretch>
            <a:fillRect/>
          </a:stretch>
        </p:blipFill>
        <p:spPr>
          <a:xfrm flipH="false" flipV="false" rot="0">
            <a:off x="10666432" y="2555290"/>
            <a:ext cx="5006927" cy="1778309"/>
          </a:xfrm>
          <a:prstGeom prst="rect">
            <a:avLst/>
          </a:prstGeom>
        </p:spPr>
      </p:pic>
      <p:pic>
        <p:nvPicPr>
          <p:cNvPr name="Picture 9" id="9"/>
          <p:cNvPicPr>
            <a:picLocks noChangeAspect="true"/>
          </p:cNvPicPr>
          <p:nvPr/>
        </p:nvPicPr>
        <p:blipFill>
          <a:blip r:embed="rId4"/>
          <a:srcRect l="0" t="0" r="0" b="0"/>
          <a:stretch>
            <a:fillRect/>
          </a:stretch>
        </p:blipFill>
        <p:spPr>
          <a:xfrm flipH="false" flipV="false" rot="0">
            <a:off x="7898932" y="4333598"/>
            <a:ext cx="9504561" cy="5447596"/>
          </a:xfrm>
          <a:prstGeom prst="rect">
            <a:avLst/>
          </a:prstGeom>
        </p:spPr>
      </p:pic>
      <p:sp>
        <p:nvSpPr>
          <p:cNvPr name="TextBox 10" id="10"/>
          <p:cNvSpPr txBox="true"/>
          <p:nvPr/>
        </p:nvSpPr>
        <p:spPr>
          <a:xfrm rot="0">
            <a:off x="11489055" y="971550"/>
            <a:ext cx="5770245" cy="834390"/>
          </a:xfrm>
          <a:prstGeom prst="rect">
            <a:avLst/>
          </a:prstGeom>
        </p:spPr>
        <p:txBody>
          <a:bodyPr anchor="t" rtlCol="false" tIns="0" lIns="0" bIns="0" rIns="0">
            <a:spAutoFit/>
          </a:bodyPr>
          <a:lstStyle/>
          <a:p>
            <a:pPr algn="r">
              <a:lnSpc>
                <a:spcPts val="3359"/>
              </a:lnSpc>
            </a:pPr>
            <a:r>
              <a:rPr lang="en-US" sz="2400">
                <a:solidFill>
                  <a:srgbClr val="191919"/>
                </a:solidFill>
                <a:latin typeface="Public Sans Bold"/>
              </a:rPr>
              <a:t>DAVIN BRAVEN - 2K20/SE/09</a:t>
            </a:r>
          </a:p>
          <a:p>
            <a:pPr algn="r">
              <a:lnSpc>
                <a:spcPts val="3359"/>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264792" y="2121653"/>
            <a:ext cx="13758417" cy="7836509"/>
          </a:xfrm>
          <a:prstGeom prst="rect">
            <a:avLst/>
          </a:prstGeom>
        </p:spPr>
      </p:pic>
      <p:sp>
        <p:nvSpPr>
          <p:cNvPr name="TextBox 3" id="3"/>
          <p:cNvSpPr txBox="true"/>
          <p:nvPr/>
        </p:nvSpPr>
        <p:spPr>
          <a:xfrm rot="0">
            <a:off x="1393180" y="555109"/>
            <a:ext cx="15501640"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2"/>
              </a:rPr>
              <a:t>How Does K-Means Works ?</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291460" y="1019175"/>
            <a:ext cx="15705080" cy="1381125"/>
          </a:xfrm>
          <a:prstGeom prst="rect">
            <a:avLst/>
          </a:prstGeom>
        </p:spPr>
        <p:txBody>
          <a:bodyPr anchor="t" rtlCol="false" tIns="0" lIns="0" bIns="0" rIns="0">
            <a:spAutoFit/>
          </a:bodyPr>
          <a:lstStyle/>
          <a:p>
            <a:pPr algn="ctr" marL="0" indent="0" lvl="0">
              <a:lnSpc>
                <a:spcPts val="10800"/>
              </a:lnSpc>
              <a:spcBef>
                <a:spcPct val="0"/>
              </a:spcBef>
            </a:pPr>
            <a:r>
              <a:rPr lang="en-US" sz="9000">
                <a:solidFill>
                  <a:srgbClr val="191919"/>
                </a:solidFill>
                <a:latin typeface="Decalotype Bold"/>
              </a:rPr>
              <a:t>K-Means Clustering Steps</a:t>
            </a:r>
          </a:p>
        </p:txBody>
      </p:sp>
      <p:grpSp>
        <p:nvGrpSpPr>
          <p:cNvPr name="Group 3" id="3"/>
          <p:cNvGrpSpPr/>
          <p:nvPr/>
        </p:nvGrpSpPr>
        <p:grpSpPr>
          <a:xfrm rot="0">
            <a:off x="2138499" y="4168403"/>
            <a:ext cx="655290" cy="649155"/>
            <a:chOff x="0" y="0"/>
            <a:chExt cx="873720" cy="865540"/>
          </a:xfrm>
        </p:grpSpPr>
        <p:grpSp>
          <p:nvGrpSpPr>
            <p:cNvPr name="Group 4" id="4"/>
            <p:cNvGrpSpPr/>
            <p:nvPr/>
          </p:nvGrpSpPr>
          <p:grpSpPr>
            <a:xfrm rot="0">
              <a:off x="0" y="0"/>
              <a:ext cx="873720" cy="865540"/>
              <a:chOff x="0" y="0"/>
              <a:chExt cx="6350000" cy="6350000"/>
            </a:xfrm>
          </p:grpSpPr>
          <p:sp>
            <p:nvSpPr>
              <p:cNvPr name="Freeform 5" id="5"/>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6" id="6"/>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01</a:t>
              </a:r>
            </a:p>
          </p:txBody>
        </p:sp>
      </p:grpSp>
      <p:grpSp>
        <p:nvGrpSpPr>
          <p:cNvPr name="Group 7" id="7"/>
          <p:cNvGrpSpPr/>
          <p:nvPr/>
        </p:nvGrpSpPr>
        <p:grpSpPr>
          <a:xfrm rot="0">
            <a:off x="1028700" y="5558697"/>
            <a:ext cx="2874889" cy="2034453"/>
            <a:chOff x="0" y="0"/>
            <a:chExt cx="3833185" cy="2712604"/>
          </a:xfrm>
        </p:grpSpPr>
        <p:sp>
          <p:nvSpPr>
            <p:cNvPr name="TextBox 8" id="8"/>
            <p:cNvSpPr txBox="true"/>
            <p:nvPr/>
          </p:nvSpPr>
          <p:spPr>
            <a:xfrm rot="0">
              <a:off x="0" y="28575"/>
              <a:ext cx="3833185" cy="1778212"/>
            </a:xfrm>
            <a:prstGeom prst="rect">
              <a:avLst/>
            </a:prstGeom>
          </p:spPr>
          <p:txBody>
            <a:bodyPr anchor="t" rtlCol="false" tIns="0" lIns="0" bIns="0" rIns="0">
              <a:spAutoFit/>
            </a:bodyPr>
            <a:lstStyle/>
            <a:p>
              <a:pPr algn="ctr">
                <a:lnSpc>
                  <a:spcPts val="3520"/>
                </a:lnSpc>
              </a:pPr>
              <a:r>
                <a:rPr lang="en-US" sz="3200">
                  <a:solidFill>
                    <a:srgbClr val="191919"/>
                  </a:solidFill>
                  <a:latin typeface="Decalotype Bold"/>
                </a:rPr>
                <a:t>Data </a:t>
              </a:r>
            </a:p>
            <a:p>
              <a:pPr algn="ctr">
                <a:lnSpc>
                  <a:spcPts val="3520"/>
                </a:lnSpc>
              </a:pPr>
              <a:r>
                <a:rPr lang="en-US" sz="3200">
                  <a:solidFill>
                    <a:srgbClr val="191919"/>
                  </a:solidFill>
                  <a:latin typeface="Decalotype Bold"/>
                </a:rPr>
                <a:t>Pre Processing </a:t>
              </a:r>
            </a:p>
            <a:p>
              <a:pPr algn="ctr" marL="0" indent="0" lvl="0">
                <a:lnSpc>
                  <a:spcPts val="3520"/>
                </a:lnSpc>
              </a:pPr>
              <a:r>
                <a:rPr lang="en-US" sz="3200">
                  <a:solidFill>
                    <a:srgbClr val="191919"/>
                  </a:solidFill>
                  <a:latin typeface="Decalotype Bold"/>
                </a:rPr>
                <a:t>Step</a:t>
              </a:r>
            </a:p>
          </p:txBody>
        </p:sp>
        <p:sp>
          <p:nvSpPr>
            <p:cNvPr name="TextBox 9" id="9"/>
            <p:cNvSpPr txBox="true"/>
            <p:nvPr/>
          </p:nvSpPr>
          <p:spPr>
            <a:xfrm rot="0">
              <a:off x="0" y="2209261"/>
              <a:ext cx="3833185" cy="503343"/>
            </a:xfrm>
            <a:prstGeom prst="rect">
              <a:avLst/>
            </a:prstGeom>
          </p:spPr>
          <p:txBody>
            <a:bodyPr anchor="t" rtlCol="false" tIns="0" lIns="0" bIns="0" rIns="0">
              <a:spAutoFit/>
            </a:bodyPr>
            <a:lstStyle/>
            <a:p>
              <a:pPr algn="ctr">
                <a:lnSpc>
                  <a:spcPts val="3079"/>
                </a:lnSpc>
              </a:pPr>
            </a:p>
          </p:txBody>
        </p:sp>
      </p:grpSp>
      <p:grpSp>
        <p:nvGrpSpPr>
          <p:cNvPr name="Group 10" id="10"/>
          <p:cNvGrpSpPr/>
          <p:nvPr/>
        </p:nvGrpSpPr>
        <p:grpSpPr>
          <a:xfrm rot="0">
            <a:off x="5477427" y="4168403"/>
            <a:ext cx="655290" cy="649155"/>
            <a:chOff x="0" y="0"/>
            <a:chExt cx="873720" cy="865540"/>
          </a:xfrm>
        </p:grpSpPr>
        <p:grpSp>
          <p:nvGrpSpPr>
            <p:cNvPr name="Group 11" id="11"/>
            <p:cNvGrpSpPr/>
            <p:nvPr/>
          </p:nvGrpSpPr>
          <p:grpSpPr>
            <a:xfrm rot="0">
              <a:off x="0" y="0"/>
              <a:ext cx="873720" cy="865540"/>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13" id="13"/>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02</a:t>
              </a:r>
            </a:p>
          </p:txBody>
        </p:sp>
      </p:grpSp>
      <p:grpSp>
        <p:nvGrpSpPr>
          <p:cNvPr name="Group 14" id="14"/>
          <p:cNvGrpSpPr/>
          <p:nvPr/>
        </p:nvGrpSpPr>
        <p:grpSpPr>
          <a:xfrm rot="0">
            <a:off x="4367628" y="5558697"/>
            <a:ext cx="2874889" cy="2030008"/>
            <a:chOff x="0" y="0"/>
            <a:chExt cx="3833185" cy="2706677"/>
          </a:xfrm>
        </p:grpSpPr>
        <p:sp>
          <p:nvSpPr>
            <p:cNvPr name="TextBox 15" id="15"/>
            <p:cNvSpPr txBox="true"/>
            <p:nvPr/>
          </p:nvSpPr>
          <p:spPr>
            <a:xfrm rot="0">
              <a:off x="0" y="28575"/>
              <a:ext cx="3833185" cy="1778212"/>
            </a:xfrm>
            <a:prstGeom prst="rect">
              <a:avLst/>
            </a:prstGeom>
          </p:spPr>
          <p:txBody>
            <a:bodyPr anchor="t" rtlCol="false" tIns="0" lIns="0" bIns="0" rIns="0">
              <a:spAutoFit/>
            </a:bodyPr>
            <a:lstStyle/>
            <a:p>
              <a:pPr algn="ctr" marL="0" indent="0" lvl="0">
                <a:lnSpc>
                  <a:spcPts val="3520"/>
                </a:lnSpc>
              </a:pPr>
              <a:r>
                <a:rPr lang="en-US" sz="3200">
                  <a:solidFill>
                    <a:srgbClr val="191919"/>
                  </a:solidFill>
                  <a:latin typeface="Decalotype Bold"/>
                </a:rPr>
                <a:t>Importing the Libraries and Data Set</a:t>
              </a:r>
            </a:p>
          </p:txBody>
        </p:sp>
        <p:sp>
          <p:nvSpPr>
            <p:cNvPr name="TextBox 16" id="16"/>
            <p:cNvSpPr txBox="true"/>
            <p:nvPr/>
          </p:nvSpPr>
          <p:spPr>
            <a:xfrm rot="0">
              <a:off x="0" y="2203334"/>
              <a:ext cx="3833185" cy="503343"/>
            </a:xfrm>
            <a:prstGeom prst="rect">
              <a:avLst/>
            </a:prstGeom>
          </p:spPr>
          <p:txBody>
            <a:bodyPr anchor="t" rtlCol="false" tIns="0" lIns="0" bIns="0" rIns="0">
              <a:spAutoFit/>
            </a:bodyPr>
            <a:lstStyle/>
            <a:p>
              <a:pPr algn="ctr">
                <a:lnSpc>
                  <a:spcPts val="3079"/>
                </a:lnSpc>
              </a:pPr>
            </a:p>
          </p:txBody>
        </p:sp>
      </p:grpSp>
      <p:grpSp>
        <p:nvGrpSpPr>
          <p:cNvPr name="Group 17" id="17"/>
          <p:cNvGrpSpPr/>
          <p:nvPr/>
        </p:nvGrpSpPr>
        <p:grpSpPr>
          <a:xfrm rot="0">
            <a:off x="8816355" y="4168403"/>
            <a:ext cx="655290" cy="649155"/>
            <a:chOff x="0" y="0"/>
            <a:chExt cx="873720" cy="865540"/>
          </a:xfrm>
        </p:grpSpPr>
        <p:grpSp>
          <p:nvGrpSpPr>
            <p:cNvPr name="Group 18" id="18"/>
            <p:cNvGrpSpPr/>
            <p:nvPr/>
          </p:nvGrpSpPr>
          <p:grpSpPr>
            <a:xfrm rot="0">
              <a:off x="0" y="0"/>
              <a:ext cx="873720" cy="865540"/>
              <a:chOff x="0" y="0"/>
              <a:chExt cx="6350000" cy="6350000"/>
            </a:xfrm>
          </p:grpSpPr>
          <p:sp>
            <p:nvSpPr>
              <p:cNvPr name="Freeform 19" id="1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20" id="20"/>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03</a:t>
              </a:r>
            </a:p>
          </p:txBody>
        </p:sp>
      </p:grpSp>
      <p:grpSp>
        <p:nvGrpSpPr>
          <p:cNvPr name="Group 21" id="21"/>
          <p:cNvGrpSpPr/>
          <p:nvPr/>
        </p:nvGrpSpPr>
        <p:grpSpPr>
          <a:xfrm rot="0">
            <a:off x="7706556" y="5558697"/>
            <a:ext cx="2874889" cy="3344458"/>
            <a:chOff x="0" y="0"/>
            <a:chExt cx="3833185" cy="4459277"/>
          </a:xfrm>
        </p:grpSpPr>
        <p:sp>
          <p:nvSpPr>
            <p:cNvPr name="TextBox 22" id="22"/>
            <p:cNvSpPr txBox="true"/>
            <p:nvPr/>
          </p:nvSpPr>
          <p:spPr>
            <a:xfrm rot="0">
              <a:off x="0" y="28575"/>
              <a:ext cx="3833185" cy="3530812"/>
            </a:xfrm>
            <a:prstGeom prst="rect">
              <a:avLst/>
            </a:prstGeom>
          </p:spPr>
          <p:txBody>
            <a:bodyPr anchor="t" rtlCol="false" tIns="0" lIns="0" bIns="0" rIns="0">
              <a:spAutoFit/>
            </a:bodyPr>
            <a:lstStyle/>
            <a:p>
              <a:pPr algn="ctr">
                <a:lnSpc>
                  <a:spcPts val="3520"/>
                </a:lnSpc>
              </a:pPr>
              <a:r>
                <a:rPr lang="en-US" sz="3200">
                  <a:solidFill>
                    <a:srgbClr val="191919"/>
                  </a:solidFill>
                  <a:latin typeface="Decalotype Bold"/>
                </a:rPr>
                <a:t>Finding the optimal number of clusters using the elbow method</a:t>
              </a:r>
            </a:p>
            <a:p>
              <a:pPr algn="ctr" marL="0" indent="0" lvl="0">
                <a:lnSpc>
                  <a:spcPts val="3520"/>
                </a:lnSpc>
              </a:pPr>
            </a:p>
          </p:txBody>
        </p:sp>
        <p:sp>
          <p:nvSpPr>
            <p:cNvPr name="TextBox 23" id="23"/>
            <p:cNvSpPr txBox="true"/>
            <p:nvPr/>
          </p:nvSpPr>
          <p:spPr>
            <a:xfrm rot="0">
              <a:off x="0" y="3955934"/>
              <a:ext cx="3833185" cy="503343"/>
            </a:xfrm>
            <a:prstGeom prst="rect">
              <a:avLst/>
            </a:prstGeom>
          </p:spPr>
          <p:txBody>
            <a:bodyPr anchor="t" rtlCol="false" tIns="0" lIns="0" bIns="0" rIns="0">
              <a:spAutoFit/>
            </a:bodyPr>
            <a:lstStyle/>
            <a:p>
              <a:pPr algn="ctr">
                <a:lnSpc>
                  <a:spcPts val="3079"/>
                </a:lnSpc>
              </a:pPr>
            </a:p>
          </p:txBody>
        </p:sp>
      </p:grpSp>
      <p:grpSp>
        <p:nvGrpSpPr>
          <p:cNvPr name="Group 24" id="24"/>
          <p:cNvGrpSpPr/>
          <p:nvPr/>
        </p:nvGrpSpPr>
        <p:grpSpPr>
          <a:xfrm rot="0">
            <a:off x="12155283" y="4168403"/>
            <a:ext cx="655290" cy="649155"/>
            <a:chOff x="0" y="0"/>
            <a:chExt cx="873720" cy="865540"/>
          </a:xfrm>
        </p:grpSpPr>
        <p:grpSp>
          <p:nvGrpSpPr>
            <p:cNvPr name="Group 25" id="25"/>
            <p:cNvGrpSpPr/>
            <p:nvPr/>
          </p:nvGrpSpPr>
          <p:grpSpPr>
            <a:xfrm rot="0">
              <a:off x="0" y="0"/>
              <a:ext cx="873720" cy="865540"/>
              <a:chOff x="0" y="0"/>
              <a:chExt cx="6350000" cy="6350000"/>
            </a:xfrm>
          </p:grpSpPr>
          <p:sp>
            <p:nvSpPr>
              <p:cNvPr name="Freeform 26" id="26"/>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27" id="27"/>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04</a:t>
              </a:r>
            </a:p>
          </p:txBody>
        </p:sp>
      </p:grpSp>
      <p:grpSp>
        <p:nvGrpSpPr>
          <p:cNvPr name="Group 28" id="28"/>
          <p:cNvGrpSpPr/>
          <p:nvPr/>
        </p:nvGrpSpPr>
        <p:grpSpPr>
          <a:xfrm rot="0">
            <a:off x="11045483" y="5558697"/>
            <a:ext cx="2874889" cy="2906308"/>
            <a:chOff x="0" y="0"/>
            <a:chExt cx="3833185" cy="3875077"/>
          </a:xfrm>
        </p:grpSpPr>
        <p:sp>
          <p:nvSpPr>
            <p:cNvPr name="TextBox 29" id="29"/>
            <p:cNvSpPr txBox="true"/>
            <p:nvPr/>
          </p:nvSpPr>
          <p:spPr>
            <a:xfrm rot="0">
              <a:off x="0" y="28575"/>
              <a:ext cx="3833185" cy="2946612"/>
            </a:xfrm>
            <a:prstGeom prst="rect">
              <a:avLst/>
            </a:prstGeom>
          </p:spPr>
          <p:txBody>
            <a:bodyPr anchor="t" rtlCol="false" tIns="0" lIns="0" bIns="0" rIns="0">
              <a:spAutoFit/>
            </a:bodyPr>
            <a:lstStyle/>
            <a:p>
              <a:pPr algn="ctr">
                <a:lnSpc>
                  <a:spcPts val="3520"/>
                </a:lnSpc>
              </a:pPr>
              <a:r>
                <a:rPr lang="en-US" sz="3200">
                  <a:solidFill>
                    <a:srgbClr val="191919"/>
                  </a:solidFill>
                  <a:latin typeface="Decalotype Bold"/>
                </a:rPr>
                <a:t>Training the </a:t>
              </a:r>
            </a:p>
            <a:p>
              <a:pPr algn="ctr">
                <a:lnSpc>
                  <a:spcPts val="3520"/>
                </a:lnSpc>
              </a:pPr>
              <a:r>
                <a:rPr lang="en-US" sz="3200">
                  <a:solidFill>
                    <a:srgbClr val="191919"/>
                  </a:solidFill>
                  <a:latin typeface="Decalotype Bold"/>
                </a:rPr>
                <a:t>K-means algorithm on the training dataset</a:t>
              </a:r>
            </a:p>
            <a:p>
              <a:pPr algn="ctr" marL="0" indent="0" lvl="0">
                <a:lnSpc>
                  <a:spcPts val="3520"/>
                </a:lnSpc>
              </a:pPr>
            </a:p>
          </p:txBody>
        </p:sp>
        <p:sp>
          <p:nvSpPr>
            <p:cNvPr name="TextBox 30" id="30"/>
            <p:cNvSpPr txBox="true"/>
            <p:nvPr/>
          </p:nvSpPr>
          <p:spPr>
            <a:xfrm rot="0">
              <a:off x="0" y="3371734"/>
              <a:ext cx="3833185" cy="503343"/>
            </a:xfrm>
            <a:prstGeom prst="rect">
              <a:avLst/>
            </a:prstGeom>
          </p:spPr>
          <p:txBody>
            <a:bodyPr anchor="t" rtlCol="false" tIns="0" lIns="0" bIns="0" rIns="0">
              <a:spAutoFit/>
            </a:bodyPr>
            <a:lstStyle/>
            <a:p>
              <a:pPr algn="ctr">
                <a:lnSpc>
                  <a:spcPts val="3079"/>
                </a:lnSpc>
              </a:pPr>
            </a:p>
          </p:txBody>
        </p:sp>
      </p:grpSp>
      <p:grpSp>
        <p:nvGrpSpPr>
          <p:cNvPr name="Group 31" id="31"/>
          <p:cNvGrpSpPr/>
          <p:nvPr/>
        </p:nvGrpSpPr>
        <p:grpSpPr>
          <a:xfrm rot="0">
            <a:off x="15494210" y="4168403"/>
            <a:ext cx="655290" cy="649155"/>
            <a:chOff x="0" y="0"/>
            <a:chExt cx="873720" cy="865540"/>
          </a:xfrm>
        </p:grpSpPr>
        <p:grpSp>
          <p:nvGrpSpPr>
            <p:cNvPr name="Group 32" id="32"/>
            <p:cNvGrpSpPr/>
            <p:nvPr/>
          </p:nvGrpSpPr>
          <p:grpSpPr>
            <a:xfrm rot="0">
              <a:off x="0" y="0"/>
              <a:ext cx="873720" cy="865540"/>
              <a:chOff x="0" y="0"/>
              <a:chExt cx="6350000" cy="6350000"/>
            </a:xfrm>
          </p:grpSpPr>
          <p:sp>
            <p:nvSpPr>
              <p:cNvPr name="Freeform 33" id="33"/>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34" id="34"/>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05</a:t>
              </a:r>
            </a:p>
          </p:txBody>
        </p:sp>
      </p:grpSp>
      <p:grpSp>
        <p:nvGrpSpPr>
          <p:cNvPr name="Group 35" id="35"/>
          <p:cNvGrpSpPr/>
          <p:nvPr/>
        </p:nvGrpSpPr>
        <p:grpSpPr>
          <a:xfrm rot="0">
            <a:off x="14384411" y="5558697"/>
            <a:ext cx="2874889" cy="2030008"/>
            <a:chOff x="0" y="0"/>
            <a:chExt cx="3833185" cy="2706677"/>
          </a:xfrm>
        </p:grpSpPr>
        <p:sp>
          <p:nvSpPr>
            <p:cNvPr name="TextBox 36" id="36"/>
            <p:cNvSpPr txBox="true"/>
            <p:nvPr/>
          </p:nvSpPr>
          <p:spPr>
            <a:xfrm rot="0">
              <a:off x="0" y="28575"/>
              <a:ext cx="3833185" cy="1778212"/>
            </a:xfrm>
            <a:prstGeom prst="rect">
              <a:avLst/>
            </a:prstGeom>
          </p:spPr>
          <p:txBody>
            <a:bodyPr anchor="t" rtlCol="false" tIns="0" lIns="0" bIns="0" rIns="0">
              <a:spAutoFit/>
            </a:bodyPr>
            <a:lstStyle/>
            <a:p>
              <a:pPr algn="ctr">
                <a:lnSpc>
                  <a:spcPts val="3520"/>
                </a:lnSpc>
              </a:pPr>
              <a:r>
                <a:rPr lang="en-US" sz="3200">
                  <a:solidFill>
                    <a:srgbClr val="191919"/>
                  </a:solidFill>
                  <a:latin typeface="Decalotype Bold"/>
                </a:rPr>
                <a:t>Visualizing the Clusters</a:t>
              </a:r>
            </a:p>
            <a:p>
              <a:pPr algn="ctr" marL="0" indent="0" lvl="0">
                <a:lnSpc>
                  <a:spcPts val="3520"/>
                </a:lnSpc>
              </a:pPr>
            </a:p>
          </p:txBody>
        </p:sp>
        <p:sp>
          <p:nvSpPr>
            <p:cNvPr name="TextBox 37" id="37"/>
            <p:cNvSpPr txBox="true"/>
            <p:nvPr/>
          </p:nvSpPr>
          <p:spPr>
            <a:xfrm rot="0">
              <a:off x="0" y="2203334"/>
              <a:ext cx="3833185" cy="503343"/>
            </a:xfrm>
            <a:prstGeom prst="rect">
              <a:avLst/>
            </a:prstGeom>
          </p:spPr>
          <p:txBody>
            <a:bodyPr anchor="t" rtlCol="false" tIns="0" lIns="0" bIns="0" rIns="0">
              <a:spAutoFit/>
            </a:bodyPr>
            <a:lstStyle/>
            <a:p>
              <a:pPr algn="ctr">
                <a:lnSpc>
                  <a:spcPts val="3079"/>
                </a:lnSpc>
              </a:pPr>
            </a:p>
          </p:txBody>
        </p:sp>
      </p:gr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7633129" cy="10287000"/>
          </a:xfrm>
          <a:prstGeom prst="rect">
            <a:avLst/>
          </a:prstGeom>
          <a:solidFill>
            <a:srgbClr val="052896"/>
          </a:solidFill>
        </p:spPr>
      </p:sp>
      <p:grpSp>
        <p:nvGrpSpPr>
          <p:cNvPr name="Group 3" id="3"/>
          <p:cNvGrpSpPr/>
          <p:nvPr/>
        </p:nvGrpSpPr>
        <p:grpSpPr>
          <a:xfrm rot="0">
            <a:off x="669085" y="1375823"/>
            <a:ext cx="6415105" cy="4767375"/>
            <a:chOff x="0" y="0"/>
            <a:chExt cx="8553473" cy="6356500"/>
          </a:xfrm>
        </p:grpSpPr>
        <p:sp>
          <p:nvSpPr>
            <p:cNvPr name="TextBox 4" id="4"/>
            <p:cNvSpPr txBox="true"/>
            <p:nvPr/>
          </p:nvSpPr>
          <p:spPr>
            <a:xfrm rot="0">
              <a:off x="0" y="-9525"/>
              <a:ext cx="8553473" cy="5305425"/>
            </a:xfrm>
            <a:prstGeom prst="rect">
              <a:avLst/>
            </a:prstGeom>
          </p:spPr>
          <p:txBody>
            <a:bodyPr anchor="t" rtlCol="false" tIns="0" lIns="0" bIns="0" rIns="0">
              <a:spAutoFit/>
            </a:bodyPr>
            <a:lstStyle/>
            <a:p>
              <a:pPr algn="ctr" marL="0" indent="0" lvl="0">
                <a:lnSpc>
                  <a:spcPts val="10440"/>
                </a:lnSpc>
                <a:spcBef>
                  <a:spcPct val="0"/>
                </a:spcBef>
              </a:pPr>
              <a:r>
                <a:rPr lang="en-US" sz="8700">
                  <a:solidFill>
                    <a:srgbClr val="FFFFFF"/>
                  </a:solidFill>
                  <a:latin typeface="Decalotype Bold"/>
                </a:rPr>
                <a:t>Random Initialization Trap</a:t>
              </a:r>
            </a:p>
          </p:txBody>
        </p:sp>
        <p:sp>
          <p:nvSpPr>
            <p:cNvPr name="TextBox 5" id="5"/>
            <p:cNvSpPr txBox="true"/>
            <p:nvPr/>
          </p:nvSpPr>
          <p:spPr>
            <a:xfrm rot="0">
              <a:off x="0" y="5674087"/>
              <a:ext cx="6493861" cy="682413"/>
            </a:xfrm>
            <a:prstGeom prst="rect">
              <a:avLst/>
            </a:prstGeom>
          </p:spPr>
          <p:txBody>
            <a:bodyPr anchor="t" rtlCol="false" tIns="0" lIns="0" bIns="0" rIns="0">
              <a:spAutoFit/>
            </a:bodyPr>
            <a:lstStyle/>
            <a:p>
              <a:pPr marL="0" indent="0" lvl="0">
                <a:lnSpc>
                  <a:spcPts val="4160"/>
                </a:lnSpc>
                <a:spcBef>
                  <a:spcPct val="0"/>
                </a:spcBef>
              </a:pPr>
            </a:p>
          </p:txBody>
        </p:sp>
      </p:grpSp>
      <p:sp>
        <p:nvSpPr>
          <p:cNvPr name="TextBox 6" id="6"/>
          <p:cNvSpPr txBox="true"/>
          <p:nvPr/>
        </p:nvSpPr>
        <p:spPr>
          <a:xfrm rot="0">
            <a:off x="890336" y="6143199"/>
            <a:ext cx="5972603" cy="1457325"/>
          </a:xfrm>
          <a:prstGeom prst="rect">
            <a:avLst/>
          </a:prstGeom>
        </p:spPr>
        <p:txBody>
          <a:bodyPr anchor="t" rtlCol="false" tIns="0" lIns="0" bIns="0" rIns="0">
            <a:spAutoFit/>
          </a:bodyPr>
          <a:lstStyle/>
          <a:p>
            <a:pPr algn="ctr">
              <a:lnSpc>
                <a:spcPts val="3840"/>
              </a:lnSpc>
              <a:spcBef>
                <a:spcPct val="0"/>
              </a:spcBef>
            </a:pPr>
            <a:r>
              <a:rPr lang="en-US" sz="3200">
                <a:solidFill>
                  <a:srgbClr val="FFFFFF"/>
                </a:solidFill>
                <a:latin typeface="Decalotype Bold"/>
              </a:rPr>
              <a:t>Random initialization trap is a problem that occurs in the K-means algorithm.</a:t>
            </a:r>
          </a:p>
        </p:txBody>
      </p:sp>
      <p:sp>
        <p:nvSpPr>
          <p:cNvPr name="TextBox 7" id="7"/>
          <p:cNvSpPr txBox="true"/>
          <p:nvPr/>
        </p:nvSpPr>
        <p:spPr>
          <a:xfrm rot="0">
            <a:off x="10374635" y="1023620"/>
            <a:ext cx="871984" cy="580390"/>
          </a:xfrm>
          <a:prstGeom prst="rect">
            <a:avLst/>
          </a:prstGeom>
        </p:spPr>
        <p:txBody>
          <a:bodyPr anchor="t" rtlCol="false" tIns="0" lIns="0" bIns="0" rIns="0">
            <a:spAutoFit/>
          </a:bodyPr>
          <a:lstStyle/>
          <a:p>
            <a:pPr algn="ctr">
              <a:lnSpc>
                <a:spcPts val="4759"/>
              </a:lnSpc>
            </a:pPr>
            <a:r>
              <a:rPr lang="en-US" sz="3399">
                <a:solidFill>
                  <a:srgbClr val="FFFFFF"/>
                </a:solidFill>
                <a:latin typeface="Open Sans Light"/>
              </a:rPr>
              <a:t>case</a:t>
            </a:r>
          </a:p>
        </p:txBody>
      </p:sp>
      <p:sp>
        <p:nvSpPr>
          <p:cNvPr name="TextBox 8" id="8"/>
          <p:cNvSpPr txBox="true"/>
          <p:nvPr/>
        </p:nvSpPr>
        <p:spPr>
          <a:xfrm rot="0">
            <a:off x="8405747" y="2119448"/>
            <a:ext cx="8853553" cy="5981429"/>
          </a:xfrm>
          <a:prstGeom prst="rect">
            <a:avLst/>
          </a:prstGeom>
        </p:spPr>
        <p:txBody>
          <a:bodyPr anchor="t" rtlCol="false" tIns="0" lIns="0" bIns="0" rIns="0">
            <a:spAutoFit/>
          </a:bodyPr>
          <a:lstStyle/>
          <a:p>
            <a:pPr algn="ctr">
              <a:lnSpc>
                <a:spcPts val="4739"/>
              </a:lnSpc>
            </a:pPr>
            <a:r>
              <a:rPr lang="en-US" sz="3385">
                <a:solidFill>
                  <a:srgbClr val="191919"/>
                </a:solidFill>
                <a:latin typeface="Canva Sans 1"/>
              </a:rPr>
              <a:t>Random initialization trap is a problem that occurs in the </a:t>
            </a:r>
            <a:r>
              <a:rPr lang="en-US" sz="3385">
                <a:solidFill>
                  <a:srgbClr val="191919"/>
                </a:solidFill>
                <a:latin typeface="Canva Sans 1"/>
              </a:rPr>
              <a:t>K-means algorithm. In random initialization trap when the centroids of the clusters to be generated are explicitly defined by the User then inconsistency may be created and this may sometimes lead to generating wrong clusters in the dataset. So random initialization trap may sometimes prevent us from developing the correct clusters.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4249" r="0" b="15547"/>
          <a:stretch>
            <a:fillRect/>
          </a:stretch>
        </p:blipFill>
        <p:spPr>
          <a:xfrm>
            <a:off x="0" y="0"/>
            <a:ext cx="18288000" cy="10287000"/>
          </a:xfrm>
          <a:prstGeom prst="rect">
            <a:avLst/>
          </a:prstGeom>
        </p:spPr>
      </p:pic>
      <p:grpSp>
        <p:nvGrpSpPr>
          <p:cNvPr name="Group 3" id="3"/>
          <p:cNvGrpSpPr/>
          <p:nvPr/>
        </p:nvGrpSpPr>
        <p:grpSpPr>
          <a:xfrm rot="0">
            <a:off x="1206330" y="2072089"/>
            <a:ext cx="16052970" cy="7186211"/>
            <a:chOff x="0" y="0"/>
            <a:chExt cx="21403960" cy="9581615"/>
          </a:xfrm>
        </p:grpSpPr>
        <p:sp>
          <p:nvSpPr>
            <p:cNvPr name="TextBox 4" id="4"/>
            <p:cNvSpPr txBox="true"/>
            <p:nvPr/>
          </p:nvSpPr>
          <p:spPr>
            <a:xfrm rot="0">
              <a:off x="0" y="-9525"/>
              <a:ext cx="21403960" cy="6976429"/>
            </a:xfrm>
            <a:prstGeom prst="rect">
              <a:avLst/>
            </a:prstGeom>
          </p:spPr>
          <p:txBody>
            <a:bodyPr anchor="t" rtlCol="false" tIns="0" lIns="0" bIns="0" rIns="0">
              <a:spAutoFit/>
            </a:bodyPr>
            <a:lstStyle/>
            <a:p>
              <a:pPr algn="ctr" marL="0" indent="0" lvl="0">
                <a:lnSpc>
                  <a:spcPts val="20641"/>
                </a:lnSpc>
                <a:spcBef>
                  <a:spcPct val="0"/>
                </a:spcBef>
              </a:pPr>
              <a:r>
                <a:rPr lang="en-US" sz="17201">
                  <a:solidFill>
                    <a:srgbClr val="FFFFFF"/>
                  </a:solidFill>
                  <a:latin typeface="Decalotype Bold"/>
                </a:rPr>
                <a:t>Amazon User Segmentation</a:t>
              </a:r>
            </a:p>
          </p:txBody>
        </p:sp>
        <p:sp>
          <p:nvSpPr>
            <p:cNvPr name="TextBox 5" id="5"/>
            <p:cNvSpPr txBox="true"/>
            <p:nvPr/>
          </p:nvSpPr>
          <p:spPr>
            <a:xfrm rot="0">
              <a:off x="2254731" y="8535532"/>
              <a:ext cx="16894499" cy="1046083"/>
            </a:xfrm>
            <a:prstGeom prst="rect">
              <a:avLst/>
            </a:prstGeom>
          </p:spPr>
          <p:txBody>
            <a:bodyPr anchor="t" rtlCol="false" tIns="0" lIns="0" bIns="0" rIns="0">
              <a:spAutoFit/>
            </a:bodyPr>
            <a:lstStyle/>
            <a:p>
              <a:pPr algn="ctr" marL="0" indent="0" lvl="0">
                <a:lnSpc>
                  <a:spcPts val="6446"/>
                </a:lnSpc>
                <a:spcBef>
                  <a:spcPct val="0"/>
                </a:spcBef>
              </a:pP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927388" y="825734"/>
            <a:ext cx="12719485" cy="8635533"/>
          </a:xfrm>
          <a:prstGeom prst="rect">
            <a:avLst/>
          </a:prstGeom>
        </p:spPr>
      </p:pic>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7633129" cy="10287000"/>
          </a:xfrm>
          <a:prstGeom prst="rect">
            <a:avLst/>
          </a:prstGeom>
          <a:solidFill>
            <a:srgbClr val="052896"/>
          </a:solidFill>
        </p:spPr>
      </p:sp>
      <p:pic>
        <p:nvPicPr>
          <p:cNvPr name="Picture 3" id="3"/>
          <p:cNvPicPr>
            <a:picLocks noChangeAspect="true"/>
          </p:cNvPicPr>
          <p:nvPr/>
        </p:nvPicPr>
        <p:blipFill>
          <a:blip r:embed="rId2"/>
          <a:srcRect l="0" t="0" r="0" b="0"/>
          <a:stretch>
            <a:fillRect/>
          </a:stretch>
        </p:blipFill>
        <p:spPr>
          <a:xfrm flipH="false" flipV="false" rot="0">
            <a:off x="7828601" y="1775893"/>
            <a:ext cx="10286509" cy="6735214"/>
          </a:xfrm>
          <a:prstGeom prst="rect">
            <a:avLst/>
          </a:prstGeom>
        </p:spPr>
      </p:pic>
      <p:grpSp>
        <p:nvGrpSpPr>
          <p:cNvPr name="Group 4" id="4"/>
          <p:cNvGrpSpPr/>
          <p:nvPr/>
        </p:nvGrpSpPr>
        <p:grpSpPr>
          <a:xfrm rot="0">
            <a:off x="783182" y="3421800"/>
            <a:ext cx="6415105" cy="3443400"/>
            <a:chOff x="0" y="0"/>
            <a:chExt cx="8553473" cy="4591200"/>
          </a:xfrm>
        </p:grpSpPr>
        <p:sp>
          <p:nvSpPr>
            <p:cNvPr name="TextBox 5" id="5"/>
            <p:cNvSpPr txBox="true"/>
            <p:nvPr/>
          </p:nvSpPr>
          <p:spPr>
            <a:xfrm rot="0">
              <a:off x="0" y="-9525"/>
              <a:ext cx="8553473" cy="3540125"/>
            </a:xfrm>
            <a:prstGeom prst="rect">
              <a:avLst/>
            </a:prstGeom>
          </p:spPr>
          <p:txBody>
            <a:bodyPr anchor="t" rtlCol="false" tIns="0" lIns="0" bIns="0" rIns="0">
              <a:spAutoFit/>
            </a:bodyPr>
            <a:lstStyle/>
            <a:p>
              <a:pPr algn="ctr" marL="0" indent="0" lvl="0">
                <a:lnSpc>
                  <a:spcPts val="10440"/>
                </a:lnSpc>
                <a:spcBef>
                  <a:spcPct val="0"/>
                </a:spcBef>
              </a:pPr>
              <a:r>
                <a:rPr lang="en-US" sz="8700">
                  <a:solidFill>
                    <a:srgbClr val="FFFFFF"/>
                  </a:solidFill>
                  <a:latin typeface="Decalotype Bold"/>
                </a:rPr>
                <a:t>Cluster of Amazon Users</a:t>
              </a:r>
            </a:p>
          </p:txBody>
        </p:sp>
        <p:sp>
          <p:nvSpPr>
            <p:cNvPr name="TextBox 6" id="6"/>
            <p:cNvSpPr txBox="true"/>
            <p:nvPr/>
          </p:nvSpPr>
          <p:spPr>
            <a:xfrm rot="0">
              <a:off x="0" y="3908787"/>
              <a:ext cx="6493861" cy="682413"/>
            </a:xfrm>
            <a:prstGeom prst="rect">
              <a:avLst/>
            </a:prstGeom>
          </p:spPr>
          <p:txBody>
            <a:bodyPr anchor="t" rtlCol="false" tIns="0" lIns="0" bIns="0" rIns="0">
              <a:spAutoFit/>
            </a:bodyPr>
            <a:lstStyle/>
            <a:p>
              <a:pPr marL="0" indent="0" lvl="0">
                <a:lnSpc>
                  <a:spcPts val="4160"/>
                </a:lnSpc>
                <a:spcBef>
                  <a:spcPct val="0"/>
                </a:spcBef>
              </a:pPr>
            </a:p>
          </p:txBody>
        </p:sp>
      </p:grpSp>
      <p:sp>
        <p:nvSpPr>
          <p:cNvPr name="TextBox 7" id="7"/>
          <p:cNvSpPr txBox="true"/>
          <p:nvPr/>
        </p:nvSpPr>
        <p:spPr>
          <a:xfrm rot="0">
            <a:off x="10374635" y="1023620"/>
            <a:ext cx="871984" cy="580390"/>
          </a:xfrm>
          <a:prstGeom prst="rect">
            <a:avLst/>
          </a:prstGeom>
        </p:spPr>
        <p:txBody>
          <a:bodyPr anchor="t" rtlCol="false" tIns="0" lIns="0" bIns="0" rIns="0">
            <a:spAutoFit/>
          </a:bodyPr>
          <a:lstStyle/>
          <a:p>
            <a:pPr algn="ctr">
              <a:lnSpc>
                <a:spcPts val="4759"/>
              </a:lnSpc>
            </a:pPr>
            <a:r>
              <a:rPr lang="en-US" sz="3399">
                <a:solidFill>
                  <a:srgbClr val="FFFFFF"/>
                </a:solidFill>
                <a:latin typeface="Open Sans Light"/>
              </a:rPr>
              <a:t>case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1459249" y="1091746"/>
            <a:ext cx="5131393" cy="462524"/>
          </a:xfrm>
          <a:prstGeom prst="rect">
            <a:avLst/>
          </a:prstGeom>
        </p:spPr>
        <p:txBody>
          <a:bodyPr anchor="t" rtlCol="false" tIns="0" lIns="0" bIns="0" rIns="0">
            <a:spAutoFit/>
          </a:bodyPr>
          <a:lstStyle/>
          <a:p>
            <a:pPr>
              <a:lnSpc>
                <a:spcPts val="3640"/>
              </a:lnSpc>
            </a:pPr>
            <a:r>
              <a:rPr lang="en-US" sz="2600">
                <a:solidFill>
                  <a:srgbClr val="191919"/>
                </a:solidFill>
                <a:latin typeface="Public Sans"/>
              </a:rPr>
              <a:t>Target large enterprises.</a:t>
            </a:r>
          </a:p>
        </p:txBody>
      </p:sp>
      <p:sp>
        <p:nvSpPr>
          <p:cNvPr name="TextBox 3" id="3"/>
          <p:cNvSpPr txBox="true"/>
          <p:nvPr/>
        </p:nvSpPr>
        <p:spPr>
          <a:xfrm rot="0">
            <a:off x="11459249" y="2496922"/>
            <a:ext cx="5131393" cy="924412"/>
          </a:xfrm>
          <a:prstGeom prst="rect">
            <a:avLst/>
          </a:prstGeom>
        </p:spPr>
        <p:txBody>
          <a:bodyPr anchor="t" rtlCol="false" tIns="0" lIns="0" bIns="0" rIns="0">
            <a:spAutoFit/>
          </a:bodyPr>
          <a:lstStyle/>
          <a:p>
            <a:pPr>
              <a:lnSpc>
                <a:spcPts val="3640"/>
              </a:lnSpc>
            </a:pPr>
            <a:r>
              <a:rPr lang="en-US" sz="2600">
                <a:solidFill>
                  <a:srgbClr val="191919"/>
                </a:solidFill>
                <a:latin typeface="Public Sans"/>
              </a:rPr>
              <a:t>Retrain low-performing coordinators.</a:t>
            </a:r>
          </a:p>
        </p:txBody>
      </p:sp>
      <p:sp>
        <p:nvSpPr>
          <p:cNvPr name="TextBox 4" id="4"/>
          <p:cNvSpPr txBox="true"/>
          <p:nvPr/>
        </p:nvSpPr>
        <p:spPr>
          <a:xfrm rot="0">
            <a:off x="11459249" y="4066289"/>
            <a:ext cx="5131393" cy="462524"/>
          </a:xfrm>
          <a:prstGeom prst="rect">
            <a:avLst/>
          </a:prstGeom>
        </p:spPr>
        <p:txBody>
          <a:bodyPr anchor="t" rtlCol="false" tIns="0" lIns="0" bIns="0" rIns="0">
            <a:spAutoFit/>
          </a:bodyPr>
          <a:lstStyle/>
          <a:p>
            <a:pPr>
              <a:lnSpc>
                <a:spcPts val="3640"/>
              </a:lnSpc>
            </a:pPr>
            <a:r>
              <a:rPr lang="en-US" sz="2600">
                <a:solidFill>
                  <a:srgbClr val="191919"/>
                </a:solidFill>
                <a:latin typeface="Public Sans"/>
              </a:rPr>
              <a:t>Implement the new system.</a:t>
            </a:r>
          </a:p>
        </p:txBody>
      </p:sp>
      <p:sp>
        <p:nvSpPr>
          <p:cNvPr name="TextBox 5" id="5"/>
          <p:cNvSpPr txBox="true"/>
          <p:nvPr/>
        </p:nvSpPr>
        <p:spPr>
          <a:xfrm rot="0">
            <a:off x="11459249" y="5566715"/>
            <a:ext cx="5131393" cy="924412"/>
          </a:xfrm>
          <a:prstGeom prst="rect">
            <a:avLst/>
          </a:prstGeom>
        </p:spPr>
        <p:txBody>
          <a:bodyPr anchor="t" rtlCol="false" tIns="0" lIns="0" bIns="0" rIns="0">
            <a:spAutoFit/>
          </a:bodyPr>
          <a:lstStyle/>
          <a:p>
            <a:pPr>
              <a:lnSpc>
                <a:spcPts val="3640"/>
              </a:lnSpc>
            </a:pPr>
            <a:r>
              <a:rPr lang="en-US" sz="2600">
                <a:solidFill>
                  <a:srgbClr val="191919"/>
                </a:solidFill>
                <a:latin typeface="Public Sans"/>
              </a:rPr>
              <a:t>Assign high performers to new territories.</a:t>
            </a:r>
          </a:p>
        </p:txBody>
      </p:sp>
      <p:sp>
        <p:nvSpPr>
          <p:cNvPr name="TextBox 6" id="6"/>
          <p:cNvSpPr txBox="true"/>
          <p:nvPr/>
        </p:nvSpPr>
        <p:spPr>
          <a:xfrm rot="0">
            <a:off x="11459249" y="7101611"/>
            <a:ext cx="5131393" cy="924412"/>
          </a:xfrm>
          <a:prstGeom prst="rect">
            <a:avLst/>
          </a:prstGeom>
        </p:spPr>
        <p:txBody>
          <a:bodyPr anchor="t" rtlCol="false" tIns="0" lIns="0" bIns="0" rIns="0">
            <a:spAutoFit/>
          </a:bodyPr>
          <a:lstStyle/>
          <a:p>
            <a:pPr>
              <a:lnSpc>
                <a:spcPts val="3640"/>
              </a:lnSpc>
            </a:pPr>
            <a:r>
              <a:rPr lang="en-US" sz="2600">
                <a:solidFill>
                  <a:srgbClr val="191919"/>
                </a:solidFill>
                <a:latin typeface="Public Sans"/>
              </a:rPr>
              <a:t>Present 2025 targets at annual staff meeting.</a:t>
            </a:r>
          </a:p>
        </p:txBody>
      </p:sp>
      <p:sp>
        <p:nvSpPr>
          <p:cNvPr name="TextBox 7" id="7"/>
          <p:cNvSpPr txBox="true"/>
          <p:nvPr/>
        </p:nvSpPr>
        <p:spPr>
          <a:xfrm rot="0">
            <a:off x="1028700" y="1019175"/>
            <a:ext cx="7540113" cy="1381125"/>
          </a:xfrm>
          <a:prstGeom prst="rect">
            <a:avLst/>
          </a:prstGeom>
        </p:spPr>
        <p:txBody>
          <a:bodyPr anchor="t" rtlCol="false" tIns="0" lIns="0" bIns="0" rIns="0">
            <a:spAutoFit/>
          </a:bodyPr>
          <a:lstStyle/>
          <a:p>
            <a:pPr marL="0" indent="0" lvl="0">
              <a:lnSpc>
                <a:spcPts val="10800"/>
              </a:lnSpc>
              <a:spcBef>
                <a:spcPct val="0"/>
              </a:spcBef>
            </a:pPr>
            <a:r>
              <a:rPr lang="en-US" sz="9000">
                <a:solidFill>
                  <a:srgbClr val="191919"/>
                </a:solidFill>
                <a:latin typeface="Decalotype Bold"/>
              </a:rPr>
              <a:t>Future Work</a:t>
            </a:r>
          </a:p>
        </p:txBody>
      </p:sp>
      <p:grpSp>
        <p:nvGrpSpPr>
          <p:cNvPr name="Group 8" id="8"/>
          <p:cNvGrpSpPr/>
          <p:nvPr/>
        </p:nvGrpSpPr>
        <p:grpSpPr>
          <a:xfrm rot="0">
            <a:off x="10204277" y="1028700"/>
            <a:ext cx="655290" cy="649155"/>
            <a:chOff x="0" y="0"/>
            <a:chExt cx="873720" cy="865540"/>
          </a:xfrm>
        </p:grpSpPr>
        <p:grpSp>
          <p:nvGrpSpPr>
            <p:cNvPr name="Group 9" id="9"/>
            <p:cNvGrpSpPr/>
            <p:nvPr/>
          </p:nvGrpSpPr>
          <p:grpSpPr>
            <a:xfrm rot="0">
              <a:off x="0" y="0"/>
              <a:ext cx="873720" cy="865540"/>
              <a:chOff x="0" y="0"/>
              <a:chExt cx="6350000" cy="6350000"/>
            </a:xfrm>
          </p:grpSpPr>
          <p:sp>
            <p:nvSpPr>
              <p:cNvPr name="Freeform 10" id="10"/>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11" id="11"/>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01</a:t>
              </a:r>
            </a:p>
          </p:txBody>
        </p:sp>
      </p:grpSp>
      <p:grpSp>
        <p:nvGrpSpPr>
          <p:cNvPr name="Group 12" id="12"/>
          <p:cNvGrpSpPr/>
          <p:nvPr/>
        </p:nvGrpSpPr>
        <p:grpSpPr>
          <a:xfrm rot="0">
            <a:off x="10204277" y="2563597"/>
            <a:ext cx="655290" cy="649155"/>
            <a:chOff x="0" y="0"/>
            <a:chExt cx="873720" cy="865540"/>
          </a:xfrm>
        </p:grpSpPr>
        <p:grpSp>
          <p:nvGrpSpPr>
            <p:cNvPr name="Group 13" id="13"/>
            <p:cNvGrpSpPr/>
            <p:nvPr/>
          </p:nvGrpSpPr>
          <p:grpSpPr>
            <a:xfrm rot="0">
              <a:off x="0" y="0"/>
              <a:ext cx="873720" cy="865540"/>
              <a:chOff x="0" y="0"/>
              <a:chExt cx="6350000" cy="6350000"/>
            </a:xfrm>
          </p:grpSpPr>
          <p:sp>
            <p:nvSpPr>
              <p:cNvPr name="Freeform 14" id="14"/>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15" id="15"/>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02</a:t>
              </a:r>
            </a:p>
          </p:txBody>
        </p:sp>
      </p:grpSp>
      <p:grpSp>
        <p:nvGrpSpPr>
          <p:cNvPr name="Group 16" id="16"/>
          <p:cNvGrpSpPr/>
          <p:nvPr/>
        </p:nvGrpSpPr>
        <p:grpSpPr>
          <a:xfrm rot="0">
            <a:off x="10204277" y="4098493"/>
            <a:ext cx="655290" cy="649155"/>
            <a:chOff x="0" y="0"/>
            <a:chExt cx="873720" cy="865540"/>
          </a:xfrm>
        </p:grpSpPr>
        <p:grpSp>
          <p:nvGrpSpPr>
            <p:cNvPr name="Group 17" id="17"/>
            <p:cNvGrpSpPr/>
            <p:nvPr/>
          </p:nvGrpSpPr>
          <p:grpSpPr>
            <a:xfrm rot="0">
              <a:off x="0" y="0"/>
              <a:ext cx="873720" cy="865540"/>
              <a:chOff x="0" y="0"/>
              <a:chExt cx="6350000" cy="6350000"/>
            </a:xfrm>
          </p:grpSpPr>
          <p:sp>
            <p:nvSpPr>
              <p:cNvPr name="Freeform 18" id="18"/>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19" id="19"/>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03</a:t>
              </a:r>
            </a:p>
          </p:txBody>
        </p:sp>
      </p:grpSp>
      <p:grpSp>
        <p:nvGrpSpPr>
          <p:cNvPr name="Group 20" id="20"/>
          <p:cNvGrpSpPr/>
          <p:nvPr/>
        </p:nvGrpSpPr>
        <p:grpSpPr>
          <a:xfrm rot="0">
            <a:off x="10204277" y="5633390"/>
            <a:ext cx="655290" cy="649155"/>
            <a:chOff x="0" y="0"/>
            <a:chExt cx="873720" cy="865540"/>
          </a:xfrm>
        </p:grpSpPr>
        <p:grpSp>
          <p:nvGrpSpPr>
            <p:cNvPr name="Group 21" id="21"/>
            <p:cNvGrpSpPr/>
            <p:nvPr/>
          </p:nvGrpSpPr>
          <p:grpSpPr>
            <a:xfrm rot="0">
              <a:off x="0" y="0"/>
              <a:ext cx="873720" cy="865540"/>
              <a:chOff x="0" y="0"/>
              <a:chExt cx="6350000" cy="6350000"/>
            </a:xfrm>
          </p:grpSpPr>
          <p:sp>
            <p:nvSpPr>
              <p:cNvPr name="Freeform 22" id="2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23" id="23"/>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04</a:t>
              </a:r>
            </a:p>
          </p:txBody>
        </p:sp>
      </p:grpSp>
      <p:grpSp>
        <p:nvGrpSpPr>
          <p:cNvPr name="Group 24" id="24"/>
          <p:cNvGrpSpPr/>
          <p:nvPr/>
        </p:nvGrpSpPr>
        <p:grpSpPr>
          <a:xfrm rot="0">
            <a:off x="10204277" y="7168286"/>
            <a:ext cx="655290" cy="649155"/>
            <a:chOff x="0" y="0"/>
            <a:chExt cx="873720" cy="865540"/>
          </a:xfrm>
        </p:grpSpPr>
        <p:grpSp>
          <p:nvGrpSpPr>
            <p:cNvPr name="Group 25" id="25"/>
            <p:cNvGrpSpPr/>
            <p:nvPr/>
          </p:nvGrpSpPr>
          <p:grpSpPr>
            <a:xfrm rot="0">
              <a:off x="0" y="0"/>
              <a:ext cx="873720" cy="865540"/>
              <a:chOff x="0" y="0"/>
              <a:chExt cx="6350000" cy="6350000"/>
            </a:xfrm>
          </p:grpSpPr>
          <p:sp>
            <p:nvSpPr>
              <p:cNvPr name="Freeform 26" id="26"/>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27" id="27"/>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05</a:t>
              </a:r>
            </a:p>
          </p:txBody>
        </p:sp>
      </p:grpSp>
      <p:grpSp>
        <p:nvGrpSpPr>
          <p:cNvPr name="Group 28" id="28"/>
          <p:cNvGrpSpPr/>
          <p:nvPr/>
        </p:nvGrpSpPr>
        <p:grpSpPr>
          <a:xfrm rot="0">
            <a:off x="0" y="6782334"/>
            <a:ext cx="7469872" cy="3504666"/>
            <a:chOff x="0" y="0"/>
            <a:chExt cx="10502345" cy="4927422"/>
          </a:xfrm>
        </p:grpSpPr>
        <p:sp>
          <p:nvSpPr>
            <p:cNvPr name="Freeform 29" id="29"/>
            <p:cNvSpPr/>
            <p:nvPr/>
          </p:nvSpPr>
          <p:spPr>
            <a:xfrm>
              <a:off x="0" y="0"/>
              <a:ext cx="10502345" cy="4927422"/>
            </a:xfrm>
            <a:custGeom>
              <a:avLst/>
              <a:gdLst/>
              <a:ahLst/>
              <a:cxnLst/>
              <a:rect r="r" b="b" t="t" l="l"/>
              <a:pathLst>
                <a:path h="4927422" w="10502345">
                  <a:moveTo>
                    <a:pt x="10502345" y="4927422"/>
                  </a:moveTo>
                  <a:lnTo>
                    <a:pt x="0" y="4927422"/>
                  </a:lnTo>
                  <a:lnTo>
                    <a:pt x="0" y="0"/>
                  </a:lnTo>
                  <a:lnTo>
                    <a:pt x="10502345" y="4927422"/>
                  </a:lnTo>
                  <a:close/>
                </a:path>
              </a:pathLst>
            </a:custGeom>
            <a:solidFill>
              <a:srgbClr val="EA4B33"/>
            </a:solidFill>
          </p:spPr>
        </p:sp>
      </p:grpSp>
      <p:pic>
        <p:nvPicPr>
          <p:cNvPr name="Picture 30" id="30"/>
          <p:cNvPicPr>
            <a:picLocks noChangeAspect="true"/>
          </p:cNvPicPr>
          <p:nvPr/>
        </p:nvPicPr>
        <p:blipFill>
          <a:blip r:embed="rId2"/>
          <a:srcRect l="0" t="0" r="0" b="0"/>
          <a:stretch>
            <a:fillRect/>
          </a:stretch>
        </p:blipFill>
        <p:spPr>
          <a:xfrm flipH="false" flipV="false" rot="0">
            <a:off x="1028700" y="2563597"/>
            <a:ext cx="7382922" cy="6495102"/>
          </a:xfrm>
          <a:prstGeom prst="rect">
            <a:avLst/>
          </a:prstGeom>
        </p:spPr>
      </p:pic>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04277" y="1158421"/>
            <a:ext cx="655290" cy="649155"/>
            <a:chOff x="0" y="0"/>
            <a:chExt cx="873720" cy="865540"/>
          </a:xfrm>
        </p:grpSpPr>
        <p:grpSp>
          <p:nvGrpSpPr>
            <p:cNvPr name="Group 3" id="3"/>
            <p:cNvGrpSpPr/>
            <p:nvPr/>
          </p:nvGrpSpPr>
          <p:grpSpPr>
            <a:xfrm rot="0">
              <a:off x="0" y="0"/>
              <a:ext cx="873720" cy="865540"/>
              <a:chOff x="0" y="0"/>
              <a:chExt cx="6350000" cy="6350000"/>
            </a:xfrm>
          </p:grpSpPr>
          <p:sp>
            <p:nvSpPr>
              <p:cNvPr name="Freeform 4" id="4"/>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5" id="5"/>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01</a:t>
              </a:r>
            </a:p>
          </p:txBody>
        </p:sp>
      </p:grpSp>
      <p:grpSp>
        <p:nvGrpSpPr>
          <p:cNvPr name="Group 6" id="6"/>
          <p:cNvGrpSpPr/>
          <p:nvPr/>
        </p:nvGrpSpPr>
        <p:grpSpPr>
          <a:xfrm rot="0">
            <a:off x="10204277" y="2992465"/>
            <a:ext cx="655290" cy="649155"/>
            <a:chOff x="0" y="0"/>
            <a:chExt cx="873720" cy="865540"/>
          </a:xfrm>
        </p:grpSpPr>
        <p:grpSp>
          <p:nvGrpSpPr>
            <p:cNvPr name="Group 7" id="7"/>
            <p:cNvGrpSpPr/>
            <p:nvPr/>
          </p:nvGrpSpPr>
          <p:grpSpPr>
            <a:xfrm rot="0">
              <a:off x="0" y="0"/>
              <a:ext cx="873720" cy="865540"/>
              <a:chOff x="0" y="0"/>
              <a:chExt cx="6350000" cy="6350000"/>
            </a:xfrm>
          </p:grpSpPr>
          <p:sp>
            <p:nvSpPr>
              <p:cNvPr name="Freeform 8" id="8"/>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9" id="9"/>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02</a:t>
              </a:r>
            </a:p>
          </p:txBody>
        </p:sp>
      </p:grpSp>
      <p:grpSp>
        <p:nvGrpSpPr>
          <p:cNvPr name="Group 10" id="10"/>
          <p:cNvGrpSpPr/>
          <p:nvPr/>
        </p:nvGrpSpPr>
        <p:grpSpPr>
          <a:xfrm rot="0">
            <a:off x="10204277" y="4714631"/>
            <a:ext cx="655290" cy="649155"/>
            <a:chOff x="0" y="0"/>
            <a:chExt cx="873720" cy="865540"/>
          </a:xfrm>
        </p:grpSpPr>
        <p:grpSp>
          <p:nvGrpSpPr>
            <p:cNvPr name="Group 11" id="11"/>
            <p:cNvGrpSpPr/>
            <p:nvPr/>
          </p:nvGrpSpPr>
          <p:grpSpPr>
            <a:xfrm rot="0">
              <a:off x="0" y="0"/>
              <a:ext cx="873720" cy="865540"/>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13" id="13"/>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03</a:t>
              </a:r>
            </a:p>
          </p:txBody>
        </p:sp>
      </p:grpSp>
      <p:grpSp>
        <p:nvGrpSpPr>
          <p:cNvPr name="Group 14" id="14"/>
          <p:cNvGrpSpPr/>
          <p:nvPr/>
        </p:nvGrpSpPr>
        <p:grpSpPr>
          <a:xfrm rot="0">
            <a:off x="10204277" y="5924597"/>
            <a:ext cx="655290" cy="649155"/>
            <a:chOff x="0" y="0"/>
            <a:chExt cx="873720" cy="865540"/>
          </a:xfrm>
        </p:grpSpPr>
        <p:grpSp>
          <p:nvGrpSpPr>
            <p:cNvPr name="Group 15" id="15"/>
            <p:cNvGrpSpPr/>
            <p:nvPr/>
          </p:nvGrpSpPr>
          <p:grpSpPr>
            <a:xfrm rot="0">
              <a:off x="0" y="0"/>
              <a:ext cx="873720" cy="865540"/>
              <a:chOff x="0" y="0"/>
              <a:chExt cx="6350000" cy="6350000"/>
            </a:xfrm>
          </p:grpSpPr>
          <p:sp>
            <p:nvSpPr>
              <p:cNvPr name="Freeform 16" id="16"/>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17" id="17"/>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04</a:t>
              </a:r>
            </a:p>
          </p:txBody>
        </p:sp>
      </p:grpSp>
      <p:grpSp>
        <p:nvGrpSpPr>
          <p:cNvPr name="Group 18" id="18"/>
          <p:cNvGrpSpPr/>
          <p:nvPr/>
        </p:nvGrpSpPr>
        <p:grpSpPr>
          <a:xfrm rot="0">
            <a:off x="10204277" y="7421593"/>
            <a:ext cx="655290" cy="649155"/>
            <a:chOff x="0" y="0"/>
            <a:chExt cx="873720" cy="865540"/>
          </a:xfrm>
        </p:grpSpPr>
        <p:grpSp>
          <p:nvGrpSpPr>
            <p:cNvPr name="Group 19" id="19"/>
            <p:cNvGrpSpPr/>
            <p:nvPr/>
          </p:nvGrpSpPr>
          <p:grpSpPr>
            <a:xfrm rot="0">
              <a:off x="0" y="0"/>
              <a:ext cx="873720" cy="865540"/>
              <a:chOff x="0" y="0"/>
              <a:chExt cx="6350000" cy="6350000"/>
            </a:xfrm>
          </p:grpSpPr>
          <p:sp>
            <p:nvSpPr>
              <p:cNvPr name="Freeform 20" id="20"/>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A4B33"/>
              </a:solidFill>
            </p:spPr>
          </p:sp>
        </p:grpSp>
        <p:sp>
          <p:nvSpPr>
            <p:cNvPr name="TextBox 21" id="21"/>
            <p:cNvSpPr txBox="true"/>
            <p:nvPr/>
          </p:nvSpPr>
          <p:spPr>
            <a:xfrm rot="0">
              <a:off x="194271" y="251795"/>
              <a:ext cx="485179" cy="352425"/>
            </a:xfrm>
            <a:prstGeom prst="rect">
              <a:avLst/>
            </a:prstGeom>
          </p:spPr>
          <p:txBody>
            <a:bodyPr anchor="t" rtlCol="false" tIns="0" lIns="0" bIns="0" rIns="0">
              <a:spAutoFit/>
            </a:bodyPr>
            <a:lstStyle/>
            <a:p>
              <a:pPr algn="ctr">
                <a:lnSpc>
                  <a:spcPts val="2073"/>
                </a:lnSpc>
              </a:pPr>
              <a:r>
                <a:rPr lang="en-US" sz="1727">
                  <a:solidFill>
                    <a:srgbClr val="FFFFFF"/>
                  </a:solidFill>
                  <a:latin typeface="Public Sans"/>
                </a:rPr>
                <a:t>05</a:t>
              </a:r>
            </a:p>
          </p:txBody>
        </p:sp>
      </p:grpSp>
      <p:grpSp>
        <p:nvGrpSpPr>
          <p:cNvPr name="Group 22" id="22"/>
          <p:cNvGrpSpPr/>
          <p:nvPr/>
        </p:nvGrpSpPr>
        <p:grpSpPr>
          <a:xfrm rot="0">
            <a:off x="0" y="6782334"/>
            <a:ext cx="7469872" cy="3504666"/>
            <a:chOff x="0" y="0"/>
            <a:chExt cx="10502345" cy="4927422"/>
          </a:xfrm>
        </p:grpSpPr>
        <p:sp>
          <p:nvSpPr>
            <p:cNvPr name="Freeform 23" id="23"/>
            <p:cNvSpPr/>
            <p:nvPr/>
          </p:nvSpPr>
          <p:spPr>
            <a:xfrm>
              <a:off x="0" y="0"/>
              <a:ext cx="10502345" cy="4927422"/>
            </a:xfrm>
            <a:custGeom>
              <a:avLst/>
              <a:gdLst/>
              <a:ahLst/>
              <a:cxnLst/>
              <a:rect r="r" b="b" t="t" l="l"/>
              <a:pathLst>
                <a:path h="4927422" w="10502345">
                  <a:moveTo>
                    <a:pt x="10502345" y="4927422"/>
                  </a:moveTo>
                  <a:lnTo>
                    <a:pt x="0" y="4927422"/>
                  </a:lnTo>
                  <a:lnTo>
                    <a:pt x="0" y="0"/>
                  </a:lnTo>
                  <a:lnTo>
                    <a:pt x="10502345" y="4927422"/>
                  </a:lnTo>
                  <a:close/>
                </a:path>
              </a:pathLst>
            </a:custGeom>
            <a:solidFill>
              <a:srgbClr val="EA4B33"/>
            </a:solidFill>
          </p:spPr>
        </p:sp>
      </p:grpSp>
      <p:pic>
        <p:nvPicPr>
          <p:cNvPr name="Picture 24" id="24"/>
          <p:cNvPicPr>
            <a:picLocks noChangeAspect="true"/>
          </p:cNvPicPr>
          <p:nvPr/>
        </p:nvPicPr>
        <p:blipFill>
          <a:blip r:embed="rId2"/>
          <a:srcRect l="0" t="0" r="0" b="0"/>
          <a:stretch>
            <a:fillRect/>
          </a:stretch>
        </p:blipFill>
        <p:spPr>
          <a:xfrm flipH="false" flipV="false" rot="0">
            <a:off x="1028700" y="2563597"/>
            <a:ext cx="7382922" cy="6495102"/>
          </a:xfrm>
          <a:prstGeom prst="rect">
            <a:avLst/>
          </a:prstGeom>
        </p:spPr>
      </p:pic>
      <p:sp>
        <p:nvSpPr>
          <p:cNvPr name="TextBox 25" id="25"/>
          <p:cNvSpPr txBox="true"/>
          <p:nvPr/>
        </p:nvSpPr>
        <p:spPr>
          <a:xfrm rot="0">
            <a:off x="11459249" y="1091746"/>
            <a:ext cx="5131393" cy="924412"/>
          </a:xfrm>
          <a:prstGeom prst="rect">
            <a:avLst/>
          </a:prstGeom>
        </p:spPr>
        <p:txBody>
          <a:bodyPr anchor="t" rtlCol="false" tIns="0" lIns="0" bIns="0" rIns="0">
            <a:spAutoFit/>
          </a:bodyPr>
          <a:lstStyle/>
          <a:p>
            <a:pPr>
              <a:lnSpc>
                <a:spcPts val="3640"/>
              </a:lnSpc>
            </a:pPr>
            <a:r>
              <a:rPr lang="en-US" sz="2600">
                <a:solidFill>
                  <a:srgbClr val="191919"/>
                </a:solidFill>
                <a:latin typeface="Public Sans"/>
              </a:rPr>
              <a:t>Maching Learning book (By Dr. Bret Lantz)</a:t>
            </a:r>
          </a:p>
        </p:txBody>
      </p:sp>
      <p:sp>
        <p:nvSpPr>
          <p:cNvPr name="TextBox 26" id="26"/>
          <p:cNvSpPr txBox="true"/>
          <p:nvPr/>
        </p:nvSpPr>
        <p:spPr>
          <a:xfrm rot="0">
            <a:off x="11459249" y="2821499"/>
            <a:ext cx="5131393" cy="924412"/>
          </a:xfrm>
          <a:prstGeom prst="rect">
            <a:avLst/>
          </a:prstGeom>
        </p:spPr>
        <p:txBody>
          <a:bodyPr anchor="t" rtlCol="false" tIns="0" lIns="0" bIns="0" rIns="0">
            <a:spAutoFit/>
          </a:bodyPr>
          <a:lstStyle/>
          <a:p>
            <a:pPr>
              <a:lnSpc>
                <a:spcPts val="3640"/>
              </a:lnSpc>
            </a:pPr>
            <a:r>
              <a:rPr lang="en-US" sz="2600">
                <a:solidFill>
                  <a:srgbClr val="191919"/>
                </a:solidFill>
                <a:latin typeface="Public Sans"/>
              </a:rPr>
              <a:t>Machine Learning with Python book (By Daniel Geron)</a:t>
            </a:r>
          </a:p>
        </p:txBody>
      </p:sp>
      <p:sp>
        <p:nvSpPr>
          <p:cNvPr name="TextBox 27" id="27"/>
          <p:cNvSpPr txBox="true"/>
          <p:nvPr/>
        </p:nvSpPr>
        <p:spPr>
          <a:xfrm rot="0">
            <a:off x="11459249" y="4774610"/>
            <a:ext cx="5131393" cy="462524"/>
          </a:xfrm>
          <a:prstGeom prst="rect">
            <a:avLst/>
          </a:prstGeom>
        </p:spPr>
        <p:txBody>
          <a:bodyPr anchor="t" rtlCol="false" tIns="0" lIns="0" bIns="0" rIns="0">
            <a:spAutoFit/>
          </a:bodyPr>
          <a:lstStyle/>
          <a:p>
            <a:pPr>
              <a:lnSpc>
                <a:spcPts val="3640"/>
              </a:lnSpc>
            </a:pPr>
            <a:r>
              <a:rPr lang="en-US" sz="2600">
                <a:solidFill>
                  <a:srgbClr val="191919"/>
                </a:solidFill>
                <a:latin typeface="Public Sans"/>
              </a:rPr>
              <a:t>GeeksforGeeks and Javapoint </a:t>
            </a:r>
          </a:p>
        </p:txBody>
      </p:sp>
      <p:sp>
        <p:nvSpPr>
          <p:cNvPr name="TextBox 28" id="28"/>
          <p:cNvSpPr txBox="true"/>
          <p:nvPr/>
        </p:nvSpPr>
        <p:spPr>
          <a:xfrm rot="0">
            <a:off x="11459249" y="5984575"/>
            <a:ext cx="5131393" cy="462524"/>
          </a:xfrm>
          <a:prstGeom prst="rect">
            <a:avLst/>
          </a:prstGeom>
        </p:spPr>
        <p:txBody>
          <a:bodyPr anchor="t" rtlCol="false" tIns="0" lIns="0" bIns="0" rIns="0">
            <a:spAutoFit/>
          </a:bodyPr>
          <a:lstStyle/>
          <a:p>
            <a:pPr>
              <a:lnSpc>
                <a:spcPts val="3640"/>
              </a:lnSpc>
            </a:pPr>
            <a:r>
              <a:rPr lang="en-US" sz="2600">
                <a:solidFill>
                  <a:srgbClr val="191919"/>
                </a:solidFill>
                <a:latin typeface="Public Sans"/>
              </a:rPr>
              <a:t>TowardsDataScience - Website</a:t>
            </a:r>
          </a:p>
        </p:txBody>
      </p:sp>
      <p:sp>
        <p:nvSpPr>
          <p:cNvPr name="TextBox 29" id="29"/>
          <p:cNvSpPr txBox="true"/>
          <p:nvPr/>
        </p:nvSpPr>
        <p:spPr>
          <a:xfrm rot="0">
            <a:off x="11459249" y="7475799"/>
            <a:ext cx="5131393" cy="462524"/>
          </a:xfrm>
          <a:prstGeom prst="rect">
            <a:avLst/>
          </a:prstGeom>
        </p:spPr>
        <p:txBody>
          <a:bodyPr anchor="t" rtlCol="false" tIns="0" lIns="0" bIns="0" rIns="0">
            <a:spAutoFit/>
          </a:bodyPr>
          <a:lstStyle/>
          <a:p>
            <a:pPr>
              <a:lnSpc>
                <a:spcPts val="3640"/>
              </a:lnSpc>
            </a:pPr>
            <a:r>
              <a:rPr lang="en-US" sz="2600">
                <a:solidFill>
                  <a:srgbClr val="191919"/>
                </a:solidFill>
                <a:latin typeface="Public Sans"/>
              </a:rPr>
              <a:t>Google Colab and Jupyter</a:t>
            </a:r>
          </a:p>
        </p:txBody>
      </p:sp>
      <p:sp>
        <p:nvSpPr>
          <p:cNvPr name="TextBox 30" id="30"/>
          <p:cNvSpPr txBox="true"/>
          <p:nvPr/>
        </p:nvSpPr>
        <p:spPr>
          <a:xfrm rot="0">
            <a:off x="1028700" y="1019175"/>
            <a:ext cx="7540113" cy="1381125"/>
          </a:xfrm>
          <a:prstGeom prst="rect">
            <a:avLst/>
          </a:prstGeom>
        </p:spPr>
        <p:txBody>
          <a:bodyPr anchor="t" rtlCol="false" tIns="0" lIns="0" bIns="0" rIns="0">
            <a:spAutoFit/>
          </a:bodyPr>
          <a:lstStyle/>
          <a:p>
            <a:pPr marL="0" indent="0" lvl="0">
              <a:lnSpc>
                <a:spcPts val="10800"/>
              </a:lnSpc>
              <a:spcBef>
                <a:spcPct val="0"/>
              </a:spcBef>
            </a:pPr>
            <a:r>
              <a:rPr lang="en-US" sz="9000">
                <a:solidFill>
                  <a:srgbClr val="191919"/>
                </a:solidFill>
                <a:latin typeface="Decalotype Bold"/>
              </a:rPr>
              <a:t>References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4819" t="0" r="39315" b="0"/>
          <a:stretch>
            <a:fillRect/>
          </a:stretch>
        </p:blipFill>
        <p:spPr>
          <a:xfrm flipH="false" flipV="false" rot="0">
            <a:off x="9144000" y="-628414"/>
            <a:ext cx="9144000" cy="10915414"/>
          </a:xfrm>
          <a:prstGeom prst="rect">
            <a:avLst/>
          </a:prstGeom>
        </p:spPr>
      </p:pic>
      <p:sp>
        <p:nvSpPr>
          <p:cNvPr name="AutoShape 3" id="3"/>
          <p:cNvSpPr/>
          <p:nvPr/>
        </p:nvSpPr>
        <p:spPr>
          <a:xfrm rot="-1160568">
            <a:off x="-711276" y="1512352"/>
            <a:ext cx="12070388" cy="11108385"/>
          </a:xfrm>
          <a:prstGeom prst="rect">
            <a:avLst/>
          </a:prstGeom>
          <a:solidFill>
            <a:srgbClr val="FFFFFF"/>
          </a:solidFill>
        </p:spPr>
      </p:sp>
      <p:grpSp>
        <p:nvGrpSpPr>
          <p:cNvPr name="Group 4" id="4"/>
          <p:cNvGrpSpPr/>
          <p:nvPr/>
        </p:nvGrpSpPr>
        <p:grpSpPr>
          <a:xfrm rot="-10800000">
            <a:off x="14812435" y="0"/>
            <a:ext cx="3781770" cy="10287000"/>
            <a:chOff x="0" y="0"/>
            <a:chExt cx="5508059" cy="14982775"/>
          </a:xfrm>
        </p:grpSpPr>
        <p:sp>
          <p:nvSpPr>
            <p:cNvPr name="Freeform 5" id="5"/>
            <p:cNvSpPr/>
            <p:nvPr/>
          </p:nvSpPr>
          <p:spPr>
            <a:xfrm>
              <a:off x="0" y="0"/>
              <a:ext cx="5508059" cy="14982775"/>
            </a:xfrm>
            <a:custGeom>
              <a:avLst/>
              <a:gdLst/>
              <a:ahLst/>
              <a:cxnLst/>
              <a:rect r="r" b="b" t="t" l="l"/>
              <a:pathLst>
                <a:path h="14982775" w="5508059">
                  <a:moveTo>
                    <a:pt x="5508059" y="14982775"/>
                  </a:moveTo>
                  <a:lnTo>
                    <a:pt x="0" y="14982775"/>
                  </a:lnTo>
                  <a:lnTo>
                    <a:pt x="0" y="0"/>
                  </a:lnTo>
                  <a:lnTo>
                    <a:pt x="5508059" y="14982775"/>
                  </a:lnTo>
                  <a:close/>
                </a:path>
              </a:pathLst>
            </a:custGeom>
            <a:solidFill>
              <a:srgbClr val="EA4B33"/>
            </a:solidFill>
          </p:spPr>
        </p:sp>
      </p:grpSp>
      <p:grpSp>
        <p:nvGrpSpPr>
          <p:cNvPr name="Group 6" id="6"/>
          <p:cNvGrpSpPr/>
          <p:nvPr/>
        </p:nvGrpSpPr>
        <p:grpSpPr>
          <a:xfrm rot="-5400000">
            <a:off x="11463681" y="3462681"/>
            <a:ext cx="5333427" cy="8315211"/>
            <a:chOff x="0" y="0"/>
            <a:chExt cx="4381320" cy="6830804"/>
          </a:xfrm>
        </p:grpSpPr>
        <p:sp>
          <p:nvSpPr>
            <p:cNvPr name="Freeform 7" id="7"/>
            <p:cNvSpPr/>
            <p:nvPr/>
          </p:nvSpPr>
          <p:spPr>
            <a:xfrm>
              <a:off x="0" y="0"/>
              <a:ext cx="4381320" cy="6830804"/>
            </a:xfrm>
            <a:custGeom>
              <a:avLst/>
              <a:gdLst/>
              <a:ahLst/>
              <a:cxnLst/>
              <a:rect r="r" b="b" t="t" l="l"/>
              <a:pathLst>
                <a:path h="6830804" w="4381320">
                  <a:moveTo>
                    <a:pt x="4381320" y="6830804"/>
                  </a:moveTo>
                  <a:lnTo>
                    <a:pt x="0" y="6830804"/>
                  </a:lnTo>
                  <a:lnTo>
                    <a:pt x="0" y="0"/>
                  </a:lnTo>
                  <a:lnTo>
                    <a:pt x="4381320" y="6830804"/>
                  </a:lnTo>
                  <a:close/>
                </a:path>
              </a:pathLst>
            </a:custGeom>
            <a:solidFill>
              <a:srgbClr val="052896"/>
            </a:solidFill>
          </p:spPr>
        </p:sp>
      </p:grpSp>
      <p:pic>
        <p:nvPicPr>
          <p:cNvPr name="Picture 8" id="8"/>
          <p:cNvPicPr>
            <a:picLocks noChangeAspect="true"/>
          </p:cNvPicPr>
          <p:nvPr/>
        </p:nvPicPr>
        <p:blipFill>
          <a:blip r:embed="rId3"/>
          <a:srcRect l="0" t="0" r="0" b="0"/>
          <a:stretch>
            <a:fillRect/>
          </a:stretch>
        </p:blipFill>
        <p:spPr>
          <a:xfrm flipH="false" flipV="false" rot="0">
            <a:off x="1874034" y="549624"/>
            <a:ext cx="4975345" cy="4950468"/>
          </a:xfrm>
          <a:prstGeom prst="rect">
            <a:avLst/>
          </a:prstGeom>
        </p:spPr>
      </p:pic>
      <p:sp>
        <p:nvSpPr>
          <p:cNvPr name="TextBox 9" id="9"/>
          <p:cNvSpPr txBox="true"/>
          <p:nvPr/>
        </p:nvSpPr>
        <p:spPr>
          <a:xfrm rot="0">
            <a:off x="1028700" y="5979338"/>
            <a:ext cx="7680254" cy="1685925"/>
          </a:xfrm>
          <a:prstGeom prst="rect">
            <a:avLst/>
          </a:prstGeom>
        </p:spPr>
        <p:txBody>
          <a:bodyPr anchor="t" rtlCol="false" tIns="0" lIns="0" bIns="0" rIns="0">
            <a:spAutoFit/>
          </a:bodyPr>
          <a:lstStyle/>
          <a:p>
            <a:pPr marL="0" indent="0" lvl="0">
              <a:lnSpc>
                <a:spcPts val="13319"/>
              </a:lnSpc>
              <a:spcBef>
                <a:spcPct val="0"/>
              </a:spcBef>
            </a:pPr>
            <a:r>
              <a:rPr lang="en-US" sz="11100" u="none">
                <a:solidFill>
                  <a:srgbClr val="191919"/>
                </a:solidFill>
                <a:latin typeface="Decalotype Bold"/>
              </a:rPr>
              <a:t>Thank You!</a:t>
            </a:r>
          </a:p>
        </p:txBody>
      </p:sp>
      <p:sp>
        <p:nvSpPr>
          <p:cNvPr name="TextBox 10" id="10"/>
          <p:cNvSpPr txBox="true"/>
          <p:nvPr/>
        </p:nvSpPr>
        <p:spPr>
          <a:xfrm rot="0">
            <a:off x="1343174" y="8219078"/>
            <a:ext cx="6037064" cy="580390"/>
          </a:xfrm>
          <a:prstGeom prst="rect">
            <a:avLst/>
          </a:prstGeom>
        </p:spPr>
        <p:txBody>
          <a:bodyPr anchor="t" rtlCol="false" tIns="0" lIns="0" bIns="0" rIns="0">
            <a:spAutoFit/>
          </a:bodyPr>
          <a:lstStyle/>
          <a:p>
            <a:pPr algn="ctr">
              <a:lnSpc>
                <a:spcPts val="4759"/>
              </a:lnSpc>
            </a:pPr>
            <a:r>
              <a:rPr lang="en-US" sz="3399">
                <a:solidFill>
                  <a:srgbClr val="191919"/>
                </a:solidFill>
                <a:latin typeface="Canva Sans 1"/>
              </a:rPr>
              <a:t>DAVIN BRAVEN - 2K20/SE/09</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052896"/>
        </a:solidFill>
      </p:bgPr>
    </p:bg>
    <p:spTree>
      <p:nvGrpSpPr>
        <p:cNvPr id="1" name=""/>
        <p:cNvGrpSpPr/>
        <p:nvPr/>
      </p:nvGrpSpPr>
      <p:grpSpPr>
        <a:xfrm>
          <a:off x="0" y="0"/>
          <a:ext cx="0" cy="0"/>
          <a:chOff x="0" y="0"/>
          <a:chExt cx="0" cy="0"/>
        </a:xfrm>
      </p:grpSpPr>
      <p:sp>
        <p:nvSpPr>
          <p:cNvPr name="AutoShape 2" id="2"/>
          <p:cNvSpPr/>
          <p:nvPr/>
        </p:nvSpPr>
        <p:spPr>
          <a:xfrm rot="-6078035">
            <a:off x="-3267573" y="135072"/>
            <a:ext cx="13593765" cy="10097433"/>
          </a:xfrm>
          <a:prstGeom prst="rect">
            <a:avLst/>
          </a:prstGeom>
          <a:solidFill>
            <a:srgbClr val="FFFFFF"/>
          </a:solidFill>
        </p:spPr>
      </p:sp>
      <p:grpSp>
        <p:nvGrpSpPr>
          <p:cNvPr name="Group 3" id="3"/>
          <p:cNvGrpSpPr/>
          <p:nvPr/>
        </p:nvGrpSpPr>
        <p:grpSpPr>
          <a:xfrm rot="0">
            <a:off x="1028700" y="4018473"/>
            <a:ext cx="6886146" cy="2250053"/>
            <a:chOff x="0" y="0"/>
            <a:chExt cx="9181529" cy="3000071"/>
          </a:xfrm>
        </p:grpSpPr>
        <p:sp>
          <p:nvSpPr>
            <p:cNvPr name="TextBox 4" id="4"/>
            <p:cNvSpPr txBox="true"/>
            <p:nvPr/>
          </p:nvSpPr>
          <p:spPr>
            <a:xfrm rot="0">
              <a:off x="0" y="-9525"/>
              <a:ext cx="9181529" cy="1838217"/>
            </a:xfrm>
            <a:prstGeom prst="rect">
              <a:avLst/>
            </a:prstGeom>
          </p:spPr>
          <p:txBody>
            <a:bodyPr anchor="t" rtlCol="false" tIns="0" lIns="0" bIns="0" rIns="0">
              <a:spAutoFit/>
            </a:bodyPr>
            <a:lstStyle/>
            <a:p>
              <a:pPr algn="l" marL="0" indent="0" lvl="0">
                <a:lnSpc>
                  <a:spcPts val="10800"/>
                </a:lnSpc>
                <a:spcBef>
                  <a:spcPct val="0"/>
                </a:spcBef>
              </a:pPr>
              <a:r>
                <a:rPr lang="en-US" sz="9000">
                  <a:solidFill>
                    <a:srgbClr val="052896"/>
                  </a:solidFill>
                  <a:latin typeface="Decalotype Bold"/>
                </a:rPr>
                <a:t>Contents</a:t>
              </a:r>
            </a:p>
          </p:txBody>
        </p:sp>
        <p:sp>
          <p:nvSpPr>
            <p:cNvPr name="TextBox 5" id="5"/>
            <p:cNvSpPr txBox="true"/>
            <p:nvPr/>
          </p:nvSpPr>
          <p:spPr>
            <a:xfrm rot="0">
              <a:off x="0" y="2317658"/>
              <a:ext cx="9181529" cy="682413"/>
            </a:xfrm>
            <a:prstGeom prst="rect">
              <a:avLst/>
            </a:prstGeom>
          </p:spPr>
          <p:txBody>
            <a:bodyPr anchor="t" rtlCol="false" tIns="0" lIns="0" bIns="0" rIns="0">
              <a:spAutoFit/>
            </a:bodyPr>
            <a:lstStyle/>
            <a:p>
              <a:pPr algn="l" marL="0" indent="0" lvl="0">
                <a:lnSpc>
                  <a:spcPts val="4160"/>
                </a:lnSpc>
                <a:spcBef>
                  <a:spcPct val="0"/>
                </a:spcBef>
              </a:pPr>
              <a:r>
                <a:rPr lang="en-US" sz="3200">
                  <a:solidFill>
                    <a:srgbClr val="191919"/>
                  </a:solidFill>
                  <a:latin typeface="Public Sans"/>
                </a:rPr>
                <a:t>Amazon User Segmentation </a:t>
              </a:r>
            </a:p>
          </p:txBody>
        </p:sp>
      </p:grpSp>
      <p:sp>
        <p:nvSpPr>
          <p:cNvPr name="TextBox 6" id="6"/>
          <p:cNvSpPr txBox="true"/>
          <p:nvPr/>
        </p:nvSpPr>
        <p:spPr>
          <a:xfrm rot="0">
            <a:off x="9812036" y="2582877"/>
            <a:ext cx="8081128" cy="5054572"/>
          </a:xfrm>
          <a:prstGeom prst="rect">
            <a:avLst/>
          </a:prstGeom>
        </p:spPr>
        <p:txBody>
          <a:bodyPr anchor="t" rtlCol="false" tIns="0" lIns="0" bIns="0" rIns="0">
            <a:spAutoFit/>
          </a:bodyPr>
          <a:lstStyle/>
          <a:p>
            <a:pPr marL="691547" indent="-345773" lvl="1">
              <a:lnSpc>
                <a:spcPts val="4484"/>
              </a:lnSpc>
              <a:buFont typeface="Arial"/>
              <a:buChar char="•"/>
            </a:pPr>
            <a:r>
              <a:rPr lang="en-US" sz="3203">
                <a:solidFill>
                  <a:srgbClr val="FFFFFF"/>
                </a:solidFill>
                <a:latin typeface="Public Sans"/>
              </a:rPr>
              <a:t>Objective </a:t>
            </a:r>
          </a:p>
          <a:p>
            <a:pPr marL="691547" indent="-345774" lvl="1">
              <a:lnSpc>
                <a:spcPts val="4484"/>
              </a:lnSpc>
              <a:buFont typeface="Arial"/>
              <a:buChar char="•"/>
            </a:pPr>
            <a:r>
              <a:rPr lang="en-US" sz="3203">
                <a:solidFill>
                  <a:srgbClr val="FFFFFF"/>
                </a:solidFill>
                <a:latin typeface="Public Sans"/>
              </a:rPr>
              <a:t>Machine Learning &amp; AI</a:t>
            </a:r>
          </a:p>
          <a:p>
            <a:pPr marL="691547" indent="-345774" lvl="1">
              <a:lnSpc>
                <a:spcPts val="4484"/>
              </a:lnSpc>
              <a:buFont typeface="Arial"/>
              <a:buChar char="•"/>
            </a:pPr>
            <a:r>
              <a:rPr lang="en-US" sz="3203">
                <a:solidFill>
                  <a:srgbClr val="FFFFFF"/>
                </a:solidFill>
                <a:latin typeface="Public Sans"/>
              </a:rPr>
              <a:t>Data Preprocessing</a:t>
            </a:r>
          </a:p>
          <a:p>
            <a:pPr marL="691547" indent="-345773" lvl="1">
              <a:lnSpc>
                <a:spcPts val="4484"/>
              </a:lnSpc>
              <a:buFont typeface="Arial"/>
              <a:buChar char="•"/>
            </a:pPr>
            <a:r>
              <a:rPr lang="en-US" sz="3203">
                <a:solidFill>
                  <a:srgbClr val="FFFFFF"/>
                </a:solidFill>
                <a:latin typeface="Public Sans"/>
              </a:rPr>
              <a:t>Clustering</a:t>
            </a:r>
          </a:p>
          <a:p>
            <a:pPr marL="691547" indent="-345774" lvl="1">
              <a:lnSpc>
                <a:spcPts val="4484"/>
              </a:lnSpc>
              <a:buFont typeface="Arial"/>
              <a:buChar char="•"/>
            </a:pPr>
            <a:r>
              <a:rPr lang="en-US" sz="3203">
                <a:solidFill>
                  <a:srgbClr val="FFFFFF"/>
                </a:solidFill>
                <a:latin typeface="Public Sans"/>
              </a:rPr>
              <a:t>K-Means Clustering</a:t>
            </a:r>
          </a:p>
          <a:p>
            <a:pPr marL="691547" indent="-345774" lvl="1">
              <a:lnSpc>
                <a:spcPts val="4484"/>
              </a:lnSpc>
              <a:buFont typeface="Arial"/>
              <a:buChar char="•"/>
            </a:pPr>
            <a:r>
              <a:rPr lang="en-US" sz="3203">
                <a:solidFill>
                  <a:srgbClr val="FFFFFF"/>
                </a:solidFill>
                <a:latin typeface="Public Sans"/>
              </a:rPr>
              <a:t>K-Means Random Intialization Trap</a:t>
            </a:r>
          </a:p>
          <a:p>
            <a:pPr marL="691547" indent="-345774" lvl="1">
              <a:lnSpc>
                <a:spcPts val="4484"/>
              </a:lnSpc>
              <a:buFont typeface="Arial"/>
              <a:buChar char="•"/>
            </a:pPr>
            <a:r>
              <a:rPr lang="en-US" sz="3203">
                <a:solidFill>
                  <a:srgbClr val="FFFFFF"/>
                </a:solidFill>
                <a:latin typeface="Public Sans"/>
              </a:rPr>
              <a:t>Future Work </a:t>
            </a:r>
          </a:p>
          <a:p>
            <a:pPr marL="691547" indent="-345774" lvl="1">
              <a:lnSpc>
                <a:spcPts val="4484"/>
              </a:lnSpc>
              <a:buFont typeface="Arial"/>
              <a:buChar char="•"/>
            </a:pPr>
            <a:r>
              <a:rPr lang="en-US" sz="3203">
                <a:solidFill>
                  <a:srgbClr val="FFFFFF"/>
                </a:solidFill>
                <a:latin typeface="Public Sans"/>
              </a:rPr>
              <a:t>References</a:t>
            </a:r>
          </a:p>
          <a:p>
            <a:pPr marL="691547" indent="-345773" lvl="1">
              <a:lnSpc>
                <a:spcPts val="4484"/>
              </a:lnSpc>
              <a:buFont typeface="Arial"/>
              <a:buChar char="•"/>
            </a:pPr>
            <a:r>
              <a:rPr lang="en-US" sz="3203">
                <a:solidFill>
                  <a:srgbClr val="FFFFFF"/>
                </a:solidFill>
                <a:latin typeface="Public Sans"/>
              </a:rPr>
              <a:t>End - Thank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019175"/>
            <a:ext cx="8286750" cy="1381125"/>
          </a:xfrm>
          <a:prstGeom prst="rect">
            <a:avLst/>
          </a:prstGeom>
        </p:spPr>
        <p:txBody>
          <a:bodyPr anchor="t" rtlCol="false" tIns="0" lIns="0" bIns="0" rIns="0">
            <a:spAutoFit/>
          </a:bodyPr>
          <a:lstStyle/>
          <a:p>
            <a:pPr marL="0" indent="0" lvl="0">
              <a:lnSpc>
                <a:spcPts val="10800"/>
              </a:lnSpc>
              <a:spcBef>
                <a:spcPct val="0"/>
              </a:spcBef>
            </a:pPr>
            <a:r>
              <a:rPr lang="en-US" sz="9000">
                <a:solidFill>
                  <a:srgbClr val="191919"/>
                </a:solidFill>
                <a:latin typeface="Decalotype Bold"/>
              </a:rPr>
              <a:t>OBJECTIVE</a:t>
            </a:r>
          </a:p>
        </p:txBody>
      </p:sp>
      <p:grpSp>
        <p:nvGrpSpPr>
          <p:cNvPr name="Group 3" id="3"/>
          <p:cNvGrpSpPr/>
          <p:nvPr/>
        </p:nvGrpSpPr>
        <p:grpSpPr>
          <a:xfrm rot="0">
            <a:off x="1028700" y="1028700"/>
            <a:ext cx="16718445" cy="8856236"/>
            <a:chOff x="0" y="0"/>
            <a:chExt cx="22291260" cy="11808314"/>
          </a:xfrm>
        </p:grpSpPr>
        <p:sp>
          <p:nvSpPr>
            <p:cNvPr name="TextBox 4" id="4"/>
            <p:cNvSpPr txBox="true"/>
            <p:nvPr/>
          </p:nvSpPr>
          <p:spPr>
            <a:xfrm rot="0">
              <a:off x="0" y="-9525"/>
              <a:ext cx="22291260" cy="1838325"/>
            </a:xfrm>
            <a:prstGeom prst="rect">
              <a:avLst/>
            </a:prstGeom>
          </p:spPr>
          <p:txBody>
            <a:bodyPr anchor="t" rtlCol="false" tIns="0" lIns="0" bIns="0" rIns="0">
              <a:spAutoFit/>
            </a:bodyPr>
            <a:lstStyle/>
            <a:p>
              <a:pPr marL="0" indent="0" lvl="0">
                <a:lnSpc>
                  <a:spcPts val="10800"/>
                </a:lnSpc>
                <a:spcBef>
                  <a:spcPct val="0"/>
                </a:spcBef>
              </a:pPr>
            </a:p>
          </p:txBody>
        </p:sp>
        <p:sp>
          <p:nvSpPr>
            <p:cNvPr name="TextBox 5" id="5"/>
            <p:cNvSpPr txBox="true"/>
            <p:nvPr/>
          </p:nvSpPr>
          <p:spPr>
            <a:xfrm rot="0">
              <a:off x="0" y="2294458"/>
              <a:ext cx="18194766" cy="8365913"/>
            </a:xfrm>
            <a:prstGeom prst="rect">
              <a:avLst/>
            </a:prstGeom>
          </p:spPr>
          <p:txBody>
            <a:bodyPr anchor="t" rtlCol="false" tIns="0" lIns="0" bIns="0" rIns="0">
              <a:spAutoFit/>
            </a:bodyPr>
            <a:lstStyle/>
            <a:p>
              <a:pPr marL="0" indent="0" lvl="0">
                <a:lnSpc>
                  <a:spcPts val="4160"/>
                </a:lnSpc>
                <a:spcBef>
                  <a:spcPct val="0"/>
                </a:spcBef>
              </a:pPr>
              <a:r>
                <a:rPr lang="en-US" sz="3200">
                  <a:solidFill>
                    <a:srgbClr val="191919"/>
                  </a:solidFill>
                  <a:latin typeface="Public Sans"/>
                  <a:hlinkClick r:id="rId2" tooltip="https://aws.amazon.com/personalize/"/>
                </a:rPr>
                <a:t>Amazon Personalize</a:t>
              </a:r>
              <a:r>
                <a:rPr lang="en-US" sz="3200">
                  <a:solidFill>
                    <a:srgbClr val="191919"/>
                  </a:solidFill>
                  <a:latin typeface="Public Sans"/>
                </a:rPr>
                <a:t> now offers intelligent user segmentation which allows you to run more effective prospecting campaigns through your marketing channels. Traditionally, user segmentation has relied on demographic information and manually curated business rules to make assumptions about users’ intentions and assign them to pre-defined audience segments. Amazon Personalize uses machine learning techniques to learn about your items, users, and how your users interact with your items. Amazon Personalize segments users based on their preferences for different products, categories, brands, and more. This can help you drive higher engagement with marketing campaigns, increase retention through targeted messaging, and improve the return on investment for your marketing spend.</a:t>
              </a:r>
            </a:p>
          </p:txBody>
        </p:sp>
        <p:sp>
          <p:nvSpPr>
            <p:cNvPr name="TextBox 6" id="6"/>
            <p:cNvSpPr txBox="true"/>
            <p:nvPr/>
          </p:nvSpPr>
          <p:spPr>
            <a:xfrm rot="0">
              <a:off x="0" y="11220092"/>
              <a:ext cx="18194766" cy="588222"/>
            </a:xfrm>
            <a:prstGeom prst="rect">
              <a:avLst/>
            </a:prstGeom>
          </p:spPr>
          <p:txBody>
            <a:bodyPr anchor="t" rtlCol="false" tIns="0" lIns="0" bIns="0" rIns="0">
              <a:spAutoFit/>
            </a:bodyPr>
            <a:lstStyle/>
            <a:p>
              <a:pPr>
                <a:lnSpc>
                  <a:spcPts val="3640"/>
                </a:lnSpc>
              </a:pPr>
            </a:p>
          </p:txBody>
        </p:sp>
      </p:grpSp>
      <p:pic>
        <p:nvPicPr>
          <p:cNvPr name="Picture 7" id="7"/>
          <p:cNvPicPr>
            <a:picLocks noChangeAspect="true"/>
          </p:cNvPicPr>
          <p:nvPr/>
        </p:nvPicPr>
        <p:blipFill>
          <a:blip r:embed="rId3"/>
          <a:srcRect l="14415" t="0" r="40337" b="0"/>
          <a:stretch>
            <a:fillRect/>
          </a:stretch>
        </p:blipFill>
        <p:spPr>
          <a:xfrm flipH="false" flipV="false" rot="0">
            <a:off x="15003212" y="-196402"/>
            <a:ext cx="7106210" cy="10483402"/>
          </a:xfrm>
          <a:prstGeom prst="rect">
            <a:avLst/>
          </a:prstGeom>
        </p:spPr>
      </p:pic>
      <p:grpSp>
        <p:nvGrpSpPr>
          <p:cNvPr name="Group 8" id="8"/>
          <p:cNvGrpSpPr/>
          <p:nvPr/>
        </p:nvGrpSpPr>
        <p:grpSpPr>
          <a:xfrm rot="0">
            <a:off x="15003212" y="5143500"/>
            <a:ext cx="3542905" cy="5800106"/>
            <a:chOff x="0" y="0"/>
            <a:chExt cx="5853757" cy="9583214"/>
          </a:xfrm>
        </p:grpSpPr>
        <p:sp>
          <p:nvSpPr>
            <p:cNvPr name="Freeform 9" id="9"/>
            <p:cNvSpPr/>
            <p:nvPr/>
          </p:nvSpPr>
          <p:spPr>
            <a:xfrm>
              <a:off x="0" y="0"/>
              <a:ext cx="5853757" cy="9583214"/>
            </a:xfrm>
            <a:custGeom>
              <a:avLst/>
              <a:gdLst/>
              <a:ahLst/>
              <a:cxnLst/>
              <a:rect r="r" b="b" t="t" l="l"/>
              <a:pathLst>
                <a:path h="9583214" w="5853757">
                  <a:moveTo>
                    <a:pt x="5853757" y="9583214"/>
                  </a:moveTo>
                  <a:lnTo>
                    <a:pt x="0" y="9583214"/>
                  </a:lnTo>
                  <a:lnTo>
                    <a:pt x="0" y="0"/>
                  </a:lnTo>
                  <a:lnTo>
                    <a:pt x="5853757" y="9583214"/>
                  </a:lnTo>
                  <a:close/>
                </a:path>
              </a:pathLst>
            </a:custGeom>
            <a:solidFill>
              <a:srgbClr val="EA4B33"/>
            </a:solidFill>
          </p:spPr>
        </p:sp>
      </p:grpSp>
      <p:grpSp>
        <p:nvGrpSpPr>
          <p:cNvPr name="Group 10" id="10"/>
          <p:cNvGrpSpPr/>
          <p:nvPr/>
        </p:nvGrpSpPr>
        <p:grpSpPr>
          <a:xfrm rot="5400000">
            <a:off x="11841817" y="-4190828"/>
            <a:ext cx="4486894" cy="7323763"/>
            <a:chOff x="0" y="0"/>
            <a:chExt cx="7309690" cy="11931291"/>
          </a:xfrm>
        </p:grpSpPr>
        <p:sp>
          <p:nvSpPr>
            <p:cNvPr name="Freeform 11" id="11"/>
            <p:cNvSpPr/>
            <p:nvPr/>
          </p:nvSpPr>
          <p:spPr>
            <a:xfrm>
              <a:off x="0" y="0"/>
              <a:ext cx="7309690" cy="11931291"/>
            </a:xfrm>
            <a:custGeom>
              <a:avLst/>
              <a:gdLst/>
              <a:ahLst/>
              <a:cxnLst/>
              <a:rect r="r" b="b" t="t" l="l"/>
              <a:pathLst>
                <a:path h="11931291" w="7309690">
                  <a:moveTo>
                    <a:pt x="7309690" y="11931291"/>
                  </a:moveTo>
                  <a:lnTo>
                    <a:pt x="0" y="11931291"/>
                  </a:lnTo>
                  <a:lnTo>
                    <a:pt x="0" y="0"/>
                  </a:lnTo>
                  <a:lnTo>
                    <a:pt x="7309690" y="11931291"/>
                  </a:lnTo>
                  <a:close/>
                </a:path>
              </a:pathLst>
            </a:custGeom>
            <a:solidFill>
              <a:srgbClr val="FFFFFF"/>
            </a:solid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52896"/>
        </a:solidFill>
      </p:bgPr>
    </p:bg>
    <p:spTree>
      <p:nvGrpSpPr>
        <p:cNvPr id="1" name=""/>
        <p:cNvGrpSpPr/>
        <p:nvPr/>
      </p:nvGrpSpPr>
      <p:grpSpPr>
        <a:xfrm>
          <a:off x="0" y="0"/>
          <a:ext cx="0" cy="0"/>
          <a:chOff x="0" y="0"/>
          <a:chExt cx="0" cy="0"/>
        </a:xfrm>
      </p:grpSpPr>
      <p:grpSp>
        <p:nvGrpSpPr>
          <p:cNvPr name="Group 2" id="2"/>
          <p:cNvGrpSpPr/>
          <p:nvPr/>
        </p:nvGrpSpPr>
        <p:grpSpPr>
          <a:xfrm rot="-5400000">
            <a:off x="9081247" y="1080247"/>
            <a:ext cx="10287000" cy="8126505"/>
            <a:chOff x="0" y="0"/>
            <a:chExt cx="12769233" cy="10087415"/>
          </a:xfrm>
        </p:grpSpPr>
        <p:sp>
          <p:nvSpPr>
            <p:cNvPr name="Freeform 3" id="3"/>
            <p:cNvSpPr/>
            <p:nvPr/>
          </p:nvSpPr>
          <p:spPr>
            <a:xfrm>
              <a:off x="0" y="0"/>
              <a:ext cx="12769234" cy="10087415"/>
            </a:xfrm>
            <a:custGeom>
              <a:avLst/>
              <a:gdLst/>
              <a:ahLst/>
              <a:cxnLst/>
              <a:rect r="r" b="b" t="t" l="l"/>
              <a:pathLst>
                <a:path h="10087415" w="12769234">
                  <a:moveTo>
                    <a:pt x="12769234" y="10087415"/>
                  </a:moveTo>
                  <a:lnTo>
                    <a:pt x="0" y="10087415"/>
                  </a:lnTo>
                  <a:lnTo>
                    <a:pt x="0" y="0"/>
                  </a:lnTo>
                  <a:lnTo>
                    <a:pt x="12769234" y="10087415"/>
                  </a:lnTo>
                  <a:close/>
                </a:path>
              </a:pathLst>
            </a:custGeom>
            <a:solidFill>
              <a:srgbClr val="EA4B33"/>
            </a:solidFill>
          </p:spPr>
        </p:sp>
      </p:grpSp>
      <p:pic>
        <p:nvPicPr>
          <p:cNvPr name="Picture 4" id="4"/>
          <p:cNvPicPr>
            <a:picLocks noChangeAspect="true"/>
          </p:cNvPicPr>
          <p:nvPr/>
        </p:nvPicPr>
        <p:blipFill>
          <a:blip r:embed="rId2"/>
          <a:srcRect l="0" t="0" r="0" b="0"/>
          <a:stretch>
            <a:fillRect/>
          </a:stretch>
        </p:blipFill>
        <p:spPr>
          <a:xfrm flipH="false" flipV="false" rot="0">
            <a:off x="7000057" y="1670598"/>
            <a:ext cx="9877700" cy="6945803"/>
          </a:xfrm>
          <a:prstGeom prst="rect">
            <a:avLst/>
          </a:prstGeom>
        </p:spPr>
      </p:pic>
      <p:grpSp>
        <p:nvGrpSpPr>
          <p:cNvPr name="Group 5" id="5"/>
          <p:cNvGrpSpPr/>
          <p:nvPr/>
        </p:nvGrpSpPr>
        <p:grpSpPr>
          <a:xfrm rot="0">
            <a:off x="1287053" y="1653967"/>
            <a:ext cx="5397657" cy="6979066"/>
            <a:chOff x="0" y="0"/>
            <a:chExt cx="7196876" cy="9305421"/>
          </a:xfrm>
        </p:grpSpPr>
        <p:sp>
          <p:nvSpPr>
            <p:cNvPr name="TextBox 6" id="6"/>
            <p:cNvSpPr txBox="true"/>
            <p:nvPr/>
          </p:nvSpPr>
          <p:spPr>
            <a:xfrm rot="0">
              <a:off x="0" y="209550"/>
              <a:ext cx="7196876" cy="7684770"/>
            </a:xfrm>
            <a:prstGeom prst="rect">
              <a:avLst/>
            </a:prstGeom>
          </p:spPr>
          <p:txBody>
            <a:bodyPr anchor="t" rtlCol="false" tIns="0" lIns="0" bIns="0" rIns="0">
              <a:spAutoFit/>
            </a:bodyPr>
            <a:lstStyle/>
            <a:p>
              <a:pPr marL="0" indent="0" lvl="0">
                <a:lnSpc>
                  <a:spcPts val="11100"/>
                </a:lnSpc>
              </a:pPr>
              <a:r>
                <a:rPr lang="en-US" sz="11100">
                  <a:solidFill>
                    <a:srgbClr val="FFFFFF"/>
                  </a:solidFill>
                  <a:latin typeface="Decalotype Bold"/>
                </a:rPr>
                <a:t>What is Machine Learning &amp; AI ? </a:t>
              </a:r>
            </a:p>
          </p:txBody>
        </p:sp>
        <p:sp>
          <p:nvSpPr>
            <p:cNvPr name="TextBox 7" id="7"/>
            <p:cNvSpPr txBox="true"/>
            <p:nvPr/>
          </p:nvSpPr>
          <p:spPr>
            <a:xfrm rot="0">
              <a:off x="0" y="8623008"/>
              <a:ext cx="5680613" cy="682413"/>
            </a:xfrm>
            <a:prstGeom prst="rect">
              <a:avLst/>
            </a:prstGeom>
          </p:spPr>
          <p:txBody>
            <a:bodyPr anchor="t" rtlCol="false" tIns="0" lIns="0" bIns="0" rIns="0">
              <a:spAutoFit/>
            </a:bodyPr>
            <a:lstStyle/>
            <a:p>
              <a:pPr marL="0" indent="0" lvl="0">
                <a:lnSpc>
                  <a:spcPts val="4160"/>
                </a:lnSpc>
                <a:spcBef>
                  <a:spcPct val="0"/>
                </a:spcBef>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11747" b="0"/>
          <a:stretch>
            <a:fillRect/>
          </a:stretch>
        </p:blipFill>
        <p:spPr>
          <a:xfrm flipH="false" flipV="false" rot="0">
            <a:off x="0" y="-8577"/>
            <a:ext cx="6962231" cy="10295577"/>
          </a:xfrm>
          <a:prstGeom prst="rect">
            <a:avLst/>
          </a:prstGeom>
        </p:spPr>
      </p:pic>
      <p:grpSp>
        <p:nvGrpSpPr>
          <p:cNvPr name="Group 3" id="3"/>
          <p:cNvGrpSpPr/>
          <p:nvPr/>
        </p:nvGrpSpPr>
        <p:grpSpPr>
          <a:xfrm rot="-5400000">
            <a:off x="1861961" y="5186730"/>
            <a:ext cx="3238309" cy="6962231"/>
            <a:chOff x="0" y="0"/>
            <a:chExt cx="5350489" cy="11503332"/>
          </a:xfrm>
        </p:grpSpPr>
        <p:sp>
          <p:nvSpPr>
            <p:cNvPr name="Freeform 4" id="4"/>
            <p:cNvSpPr/>
            <p:nvPr/>
          </p:nvSpPr>
          <p:spPr>
            <a:xfrm>
              <a:off x="0" y="0"/>
              <a:ext cx="5350489" cy="11503332"/>
            </a:xfrm>
            <a:custGeom>
              <a:avLst/>
              <a:gdLst/>
              <a:ahLst/>
              <a:cxnLst/>
              <a:rect r="r" b="b" t="t" l="l"/>
              <a:pathLst>
                <a:path h="11503332" w="5350489">
                  <a:moveTo>
                    <a:pt x="5350489" y="11503332"/>
                  </a:moveTo>
                  <a:lnTo>
                    <a:pt x="0" y="11503332"/>
                  </a:lnTo>
                  <a:lnTo>
                    <a:pt x="0" y="0"/>
                  </a:lnTo>
                  <a:lnTo>
                    <a:pt x="5350489" y="11503332"/>
                  </a:lnTo>
                  <a:close/>
                </a:path>
              </a:pathLst>
            </a:custGeom>
            <a:solidFill>
              <a:srgbClr val="EA4B33"/>
            </a:solidFill>
          </p:spPr>
        </p:sp>
      </p:grpSp>
      <p:grpSp>
        <p:nvGrpSpPr>
          <p:cNvPr name="Group 5" id="5"/>
          <p:cNvGrpSpPr/>
          <p:nvPr/>
        </p:nvGrpSpPr>
        <p:grpSpPr>
          <a:xfrm rot="-10800000">
            <a:off x="0" y="-8577"/>
            <a:ext cx="7250190" cy="4300062"/>
            <a:chOff x="0" y="0"/>
            <a:chExt cx="11811432" cy="7005318"/>
          </a:xfrm>
        </p:grpSpPr>
        <p:sp>
          <p:nvSpPr>
            <p:cNvPr name="Freeform 6" id="6"/>
            <p:cNvSpPr/>
            <p:nvPr/>
          </p:nvSpPr>
          <p:spPr>
            <a:xfrm>
              <a:off x="0" y="0"/>
              <a:ext cx="11811432" cy="7005319"/>
            </a:xfrm>
            <a:custGeom>
              <a:avLst/>
              <a:gdLst/>
              <a:ahLst/>
              <a:cxnLst/>
              <a:rect r="r" b="b" t="t" l="l"/>
              <a:pathLst>
                <a:path h="7005319" w="11811432">
                  <a:moveTo>
                    <a:pt x="11811432" y="7005319"/>
                  </a:moveTo>
                  <a:lnTo>
                    <a:pt x="0" y="7005319"/>
                  </a:lnTo>
                  <a:lnTo>
                    <a:pt x="0" y="0"/>
                  </a:lnTo>
                  <a:lnTo>
                    <a:pt x="11811432" y="7005319"/>
                  </a:lnTo>
                  <a:close/>
                </a:path>
              </a:pathLst>
            </a:custGeom>
            <a:solidFill>
              <a:srgbClr val="FFFFFF"/>
            </a:solidFill>
          </p:spPr>
        </p:sp>
      </p:grpSp>
      <p:sp>
        <p:nvSpPr>
          <p:cNvPr name="AutoShape 7" id="7"/>
          <p:cNvSpPr/>
          <p:nvPr/>
        </p:nvSpPr>
        <p:spPr>
          <a:xfrm rot="0">
            <a:off x="1028700" y="1028700"/>
            <a:ext cx="16230600" cy="8229600"/>
          </a:xfrm>
          <a:prstGeom prst="rect">
            <a:avLst/>
          </a:prstGeom>
          <a:solidFill>
            <a:srgbClr val="FFFFFF"/>
          </a:solidFill>
        </p:spPr>
      </p:sp>
      <p:pic>
        <p:nvPicPr>
          <p:cNvPr name="Picture 8" id="8"/>
          <p:cNvPicPr>
            <a:picLocks noChangeAspect="true"/>
          </p:cNvPicPr>
          <p:nvPr/>
        </p:nvPicPr>
        <p:blipFill>
          <a:blip r:embed="rId3"/>
          <a:srcRect l="0" t="0" r="0" b="0"/>
          <a:stretch>
            <a:fillRect/>
          </a:stretch>
        </p:blipFill>
        <p:spPr>
          <a:xfrm flipH="false" flipV="false" rot="0">
            <a:off x="1028700" y="2141453"/>
            <a:ext cx="7191700" cy="5729387"/>
          </a:xfrm>
          <a:prstGeom prst="rect">
            <a:avLst/>
          </a:prstGeom>
        </p:spPr>
      </p:pic>
      <p:pic>
        <p:nvPicPr>
          <p:cNvPr name="Picture 9" id="9"/>
          <p:cNvPicPr>
            <a:picLocks noChangeAspect="true"/>
          </p:cNvPicPr>
          <p:nvPr/>
        </p:nvPicPr>
        <p:blipFill>
          <a:blip r:embed="rId4"/>
          <a:srcRect l="0" t="0" r="0" b="0"/>
          <a:stretch>
            <a:fillRect/>
          </a:stretch>
        </p:blipFill>
        <p:spPr>
          <a:xfrm flipH="false" flipV="false" rot="0">
            <a:off x="914400" y="1028700"/>
            <a:ext cx="8229600" cy="8229600"/>
          </a:xfrm>
          <a:prstGeom prst="rect">
            <a:avLst/>
          </a:prstGeom>
        </p:spPr>
      </p:pic>
      <p:grpSp>
        <p:nvGrpSpPr>
          <p:cNvPr name="Group 10" id="10"/>
          <p:cNvGrpSpPr/>
          <p:nvPr/>
        </p:nvGrpSpPr>
        <p:grpSpPr>
          <a:xfrm rot="0">
            <a:off x="9681498" y="1711062"/>
            <a:ext cx="7883128" cy="6701309"/>
            <a:chOff x="0" y="0"/>
            <a:chExt cx="10510838" cy="8935079"/>
          </a:xfrm>
        </p:grpSpPr>
        <p:sp>
          <p:nvSpPr>
            <p:cNvPr name="TextBox 11" id="11"/>
            <p:cNvSpPr txBox="true"/>
            <p:nvPr/>
          </p:nvSpPr>
          <p:spPr>
            <a:xfrm rot="0">
              <a:off x="0" y="-9525"/>
              <a:ext cx="10510838" cy="1533525"/>
            </a:xfrm>
            <a:prstGeom prst="rect">
              <a:avLst/>
            </a:prstGeom>
          </p:spPr>
          <p:txBody>
            <a:bodyPr anchor="t" rtlCol="false" tIns="0" lIns="0" bIns="0" rIns="0">
              <a:spAutoFit/>
            </a:bodyPr>
            <a:lstStyle/>
            <a:p>
              <a:pPr marL="0" indent="0" lvl="0">
                <a:lnSpc>
                  <a:spcPts val="9000"/>
                </a:lnSpc>
                <a:spcBef>
                  <a:spcPct val="0"/>
                </a:spcBef>
              </a:pPr>
              <a:r>
                <a:rPr lang="en-US" sz="7500">
                  <a:solidFill>
                    <a:srgbClr val="191919"/>
                  </a:solidFill>
                  <a:latin typeface="Decalotype Bold"/>
                </a:rPr>
                <a:t>Machine Learning</a:t>
              </a:r>
            </a:p>
          </p:txBody>
        </p:sp>
        <p:sp>
          <p:nvSpPr>
            <p:cNvPr name="TextBox 12" id="12"/>
            <p:cNvSpPr txBox="true"/>
            <p:nvPr/>
          </p:nvSpPr>
          <p:spPr>
            <a:xfrm rot="0">
              <a:off x="0" y="1966166"/>
              <a:ext cx="10510838" cy="6968913"/>
            </a:xfrm>
            <a:prstGeom prst="rect">
              <a:avLst/>
            </a:prstGeom>
          </p:spPr>
          <p:txBody>
            <a:bodyPr anchor="t" rtlCol="false" tIns="0" lIns="0" bIns="0" rIns="0">
              <a:spAutoFit/>
            </a:bodyPr>
            <a:lstStyle/>
            <a:p>
              <a:pPr>
                <a:lnSpc>
                  <a:spcPts val="4160"/>
                </a:lnSpc>
              </a:pPr>
            </a:p>
            <a:p>
              <a:pPr>
                <a:lnSpc>
                  <a:spcPts val="4160"/>
                </a:lnSpc>
              </a:pPr>
              <a:r>
                <a:rPr lang="en-US" sz="3200" u="sng">
                  <a:solidFill>
                    <a:srgbClr val="191919"/>
                  </a:solidFill>
                  <a:latin typeface="Public Sans Bold"/>
                </a:rPr>
                <a:t>Definition </a:t>
              </a:r>
              <a:r>
                <a:rPr lang="en-US" sz="3200">
                  <a:solidFill>
                    <a:srgbClr val="191919"/>
                  </a:solidFill>
                  <a:latin typeface="Public Sans"/>
                </a:rPr>
                <a:t>: </a:t>
              </a:r>
            </a:p>
            <a:p>
              <a:pPr>
                <a:lnSpc>
                  <a:spcPts val="4160"/>
                </a:lnSpc>
              </a:pPr>
            </a:p>
            <a:p>
              <a:pPr>
                <a:lnSpc>
                  <a:spcPts val="4160"/>
                </a:lnSpc>
              </a:pPr>
              <a:r>
                <a:rPr lang="en-US" sz="3200">
                  <a:solidFill>
                    <a:srgbClr val="191919"/>
                  </a:solidFill>
                  <a:latin typeface="Public Sans"/>
                </a:rPr>
                <a:t>Machine learning is a branch of </a:t>
              </a:r>
              <a:r>
                <a:rPr lang="en-US" sz="3200">
                  <a:solidFill>
                    <a:srgbClr val="191919"/>
                  </a:solidFill>
                  <a:latin typeface="Public Sans"/>
                  <a:hlinkClick r:id="rId5" tooltip="https://www.ibm.com/cloud/learn/what-is-artificial-intelligence"/>
                </a:rPr>
                <a:t>artificial intelligence (AI)</a:t>
              </a:r>
              <a:r>
                <a:rPr lang="en-US" sz="3200">
                  <a:solidFill>
                    <a:srgbClr val="191919"/>
                  </a:solidFill>
                  <a:latin typeface="Public Sans"/>
                </a:rPr>
                <a:t> and computer science which focuses on the use of data and algorithms to imitate the way that humans learn, gradually improving its accuracy.</a:t>
              </a:r>
            </a:p>
            <a:p>
              <a:pPr marL="0" indent="0" lvl="0">
                <a:lnSpc>
                  <a:spcPts val="4160"/>
                </a:lnSpc>
                <a:spcBef>
                  <a:spcPct val="0"/>
                </a:spcBef>
              </a:pPr>
            </a:p>
          </p:txBody>
        </p:sp>
      </p:grpSp>
      <p:sp>
        <p:nvSpPr>
          <p:cNvPr name="TextBox 13" id="13"/>
          <p:cNvSpPr txBox="true"/>
          <p:nvPr/>
        </p:nvSpPr>
        <p:spPr>
          <a:xfrm rot="0">
            <a:off x="9144000" y="8345697"/>
            <a:ext cx="6718300" cy="457808"/>
          </a:xfrm>
          <a:prstGeom prst="rect">
            <a:avLst/>
          </a:prstGeom>
        </p:spPr>
        <p:txBody>
          <a:bodyPr anchor="t" rtlCol="false" tIns="0" lIns="0" bIns="0" rIns="0">
            <a:spAutoFit/>
          </a:bodyPr>
          <a:lstStyle/>
          <a:p>
            <a:pPr>
              <a:lnSpc>
                <a:spcPts val="364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11747" b="0"/>
          <a:stretch>
            <a:fillRect/>
          </a:stretch>
        </p:blipFill>
        <p:spPr>
          <a:xfrm flipH="false" flipV="false" rot="0">
            <a:off x="0" y="0"/>
            <a:ext cx="6962231" cy="10295577"/>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914400" y="1028700"/>
            <a:ext cx="8229600" cy="8229600"/>
          </a:xfrm>
          <a:prstGeom prst="rect">
            <a:avLst/>
          </a:prstGeom>
        </p:spPr>
      </p:pic>
      <p:grpSp>
        <p:nvGrpSpPr>
          <p:cNvPr name="Group 4" id="4"/>
          <p:cNvGrpSpPr/>
          <p:nvPr/>
        </p:nvGrpSpPr>
        <p:grpSpPr>
          <a:xfrm rot="0">
            <a:off x="9681498" y="1711062"/>
            <a:ext cx="7883128" cy="7749059"/>
            <a:chOff x="0" y="0"/>
            <a:chExt cx="10510838" cy="10332079"/>
          </a:xfrm>
        </p:grpSpPr>
        <p:sp>
          <p:nvSpPr>
            <p:cNvPr name="TextBox 5" id="5"/>
            <p:cNvSpPr txBox="true"/>
            <p:nvPr/>
          </p:nvSpPr>
          <p:spPr>
            <a:xfrm rot="0">
              <a:off x="0" y="-9525"/>
              <a:ext cx="10510838" cy="1533525"/>
            </a:xfrm>
            <a:prstGeom prst="rect">
              <a:avLst/>
            </a:prstGeom>
          </p:spPr>
          <p:txBody>
            <a:bodyPr anchor="t" rtlCol="false" tIns="0" lIns="0" bIns="0" rIns="0">
              <a:spAutoFit/>
            </a:bodyPr>
            <a:lstStyle/>
            <a:p>
              <a:pPr marL="0" indent="0" lvl="0">
                <a:lnSpc>
                  <a:spcPts val="9000"/>
                </a:lnSpc>
                <a:spcBef>
                  <a:spcPct val="0"/>
                </a:spcBef>
              </a:pPr>
              <a:r>
                <a:rPr lang="en-US" sz="7500">
                  <a:solidFill>
                    <a:srgbClr val="191919"/>
                  </a:solidFill>
                  <a:latin typeface="Decalotype Bold"/>
                </a:rPr>
                <a:t>Artificial Intelligence</a:t>
              </a:r>
            </a:p>
          </p:txBody>
        </p:sp>
        <p:sp>
          <p:nvSpPr>
            <p:cNvPr name="TextBox 6" id="6"/>
            <p:cNvSpPr txBox="true"/>
            <p:nvPr/>
          </p:nvSpPr>
          <p:spPr>
            <a:xfrm rot="0">
              <a:off x="0" y="1966166"/>
              <a:ext cx="10510838" cy="8365913"/>
            </a:xfrm>
            <a:prstGeom prst="rect">
              <a:avLst/>
            </a:prstGeom>
          </p:spPr>
          <p:txBody>
            <a:bodyPr anchor="t" rtlCol="false" tIns="0" lIns="0" bIns="0" rIns="0">
              <a:spAutoFit/>
            </a:bodyPr>
            <a:lstStyle/>
            <a:p>
              <a:pPr>
                <a:lnSpc>
                  <a:spcPts val="4160"/>
                </a:lnSpc>
              </a:pPr>
            </a:p>
            <a:p>
              <a:pPr>
                <a:lnSpc>
                  <a:spcPts val="4160"/>
                </a:lnSpc>
              </a:pPr>
              <a:r>
                <a:rPr lang="en-US" sz="3200" u="sng">
                  <a:solidFill>
                    <a:srgbClr val="191919"/>
                  </a:solidFill>
                  <a:latin typeface="Public Sans Bold"/>
                </a:rPr>
                <a:t>Definition </a:t>
              </a:r>
              <a:r>
                <a:rPr lang="en-US" sz="3200">
                  <a:solidFill>
                    <a:srgbClr val="191919"/>
                  </a:solidFill>
                  <a:latin typeface="Public Sans"/>
                </a:rPr>
                <a:t>: </a:t>
              </a:r>
            </a:p>
            <a:p>
              <a:pPr>
                <a:lnSpc>
                  <a:spcPts val="4160"/>
                </a:lnSpc>
              </a:pPr>
            </a:p>
            <a:p>
              <a:pPr>
                <a:lnSpc>
                  <a:spcPts val="4160"/>
                </a:lnSpc>
              </a:pPr>
              <a:r>
                <a:rPr lang="en-US" sz="3200">
                  <a:solidFill>
                    <a:srgbClr val="191919"/>
                  </a:solidFill>
                  <a:latin typeface="Public Sans"/>
                </a:rPr>
                <a:t>" It is the science and engineering of making intelligent machines, especially intelligent computer programs. It is related to the similar task of using computers to understand human intelligence, but AI does not have to confine itself to methods that are biologically observable."</a:t>
              </a:r>
            </a:p>
            <a:p>
              <a:pPr marL="0" indent="0" lvl="0">
                <a:lnSpc>
                  <a:spcPts val="4160"/>
                </a:lnSpc>
                <a:spcBef>
                  <a:spcPct val="0"/>
                </a:spcBef>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9879929" y="539597"/>
            <a:ext cx="10287000" cy="10287000"/>
            <a:chOff x="0" y="0"/>
            <a:chExt cx="6350000" cy="6350000"/>
          </a:xfrm>
        </p:grpSpPr>
        <p:sp>
          <p:nvSpPr>
            <p:cNvPr name="Freeform 3" id="3"/>
            <p:cNvSpPr/>
            <p:nvPr/>
          </p:nvSpPr>
          <p:spPr>
            <a:xfrm>
              <a:off x="-95377" y="-95377"/>
              <a:ext cx="6540754" cy="6540754"/>
            </a:xfrm>
            <a:custGeom>
              <a:avLst/>
              <a:gdLst/>
              <a:ahLst/>
              <a:cxnLst/>
              <a:rect r="r" b="b" t="t" l="l"/>
              <a:pathLst>
                <a:path h="6540754" w="6540754">
                  <a:moveTo>
                    <a:pt x="6540754" y="0"/>
                  </a:moveTo>
                  <a:lnTo>
                    <a:pt x="0" y="6540754"/>
                  </a:lnTo>
                  <a:lnTo>
                    <a:pt x="6540754" y="6540754"/>
                  </a:lnTo>
                  <a:close/>
                </a:path>
              </a:pathLst>
            </a:custGeom>
            <a:blipFill>
              <a:blip r:embed="rId2"/>
              <a:stretch>
                <a:fillRect l="-16666" r="-16666" t="0" b="0"/>
              </a:stretch>
            </a:blipFill>
          </p:spPr>
        </p:sp>
      </p:grpSp>
      <p:sp>
        <p:nvSpPr>
          <p:cNvPr name="TextBox 4" id="4"/>
          <p:cNvSpPr txBox="true"/>
          <p:nvPr/>
        </p:nvSpPr>
        <p:spPr>
          <a:xfrm rot="0">
            <a:off x="535481" y="530072"/>
            <a:ext cx="12935057" cy="1211109"/>
          </a:xfrm>
          <a:prstGeom prst="rect">
            <a:avLst/>
          </a:prstGeom>
        </p:spPr>
        <p:txBody>
          <a:bodyPr anchor="t" rtlCol="false" tIns="0" lIns="0" bIns="0" rIns="0">
            <a:spAutoFit/>
          </a:bodyPr>
          <a:lstStyle/>
          <a:p>
            <a:pPr marL="0" indent="0" lvl="0">
              <a:lnSpc>
                <a:spcPts val="9461"/>
              </a:lnSpc>
              <a:spcBef>
                <a:spcPct val="0"/>
              </a:spcBef>
            </a:pPr>
            <a:r>
              <a:rPr lang="en-US" sz="7884">
                <a:solidFill>
                  <a:srgbClr val="191919"/>
                </a:solidFill>
                <a:latin typeface="Decalotype Bold"/>
              </a:rPr>
              <a:t>Data Pre Processing - ML</a:t>
            </a:r>
          </a:p>
        </p:txBody>
      </p:sp>
      <p:grpSp>
        <p:nvGrpSpPr>
          <p:cNvPr name="Group 5" id="5"/>
          <p:cNvGrpSpPr/>
          <p:nvPr/>
        </p:nvGrpSpPr>
        <p:grpSpPr>
          <a:xfrm rot="-10800000">
            <a:off x="12247288" y="-387318"/>
            <a:ext cx="7919641" cy="7928443"/>
            <a:chOff x="0" y="0"/>
            <a:chExt cx="6259642" cy="6266599"/>
          </a:xfrm>
        </p:grpSpPr>
        <p:sp>
          <p:nvSpPr>
            <p:cNvPr name="Freeform 6" id="6"/>
            <p:cNvSpPr/>
            <p:nvPr/>
          </p:nvSpPr>
          <p:spPr>
            <a:xfrm>
              <a:off x="0" y="0"/>
              <a:ext cx="6259642" cy="6266599"/>
            </a:xfrm>
            <a:custGeom>
              <a:avLst/>
              <a:gdLst/>
              <a:ahLst/>
              <a:cxnLst/>
              <a:rect r="r" b="b" t="t" l="l"/>
              <a:pathLst>
                <a:path h="6266599" w="6259642">
                  <a:moveTo>
                    <a:pt x="6259642" y="6266599"/>
                  </a:moveTo>
                  <a:lnTo>
                    <a:pt x="0" y="6266599"/>
                  </a:lnTo>
                  <a:lnTo>
                    <a:pt x="0" y="0"/>
                  </a:lnTo>
                  <a:lnTo>
                    <a:pt x="6259642" y="6266599"/>
                  </a:lnTo>
                  <a:close/>
                </a:path>
              </a:pathLst>
            </a:custGeom>
            <a:solidFill>
              <a:srgbClr val="EA4B33"/>
            </a:solidFill>
          </p:spPr>
        </p:sp>
      </p:grpSp>
      <p:pic>
        <p:nvPicPr>
          <p:cNvPr name="Picture 7" id="7"/>
          <p:cNvPicPr>
            <a:picLocks noChangeAspect="true"/>
          </p:cNvPicPr>
          <p:nvPr/>
        </p:nvPicPr>
        <p:blipFill>
          <a:blip r:embed="rId3"/>
          <a:srcRect l="0" t="0" r="0" b="0"/>
          <a:stretch>
            <a:fillRect/>
          </a:stretch>
        </p:blipFill>
        <p:spPr>
          <a:xfrm flipH="false" flipV="false" rot="0">
            <a:off x="1828583" y="4966028"/>
            <a:ext cx="8981122" cy="5126393"/>
          </a:xfrm>
          <a:prstGeom prst="rect">
            <a:avLst/>
          </a:prstGeom>
        </p:spPr>
      </p:pic>
      <p:sp>
        <p:nvSpPr>
          <p:cNvPr name="TextBox 8" id="8"/>
          <p:cNvSpPr txBox="true"/>
          <p:nvPr/>
        </p:nvSpPr>
        <p:spPr>
          <a:xfrm rot="0">
            <a:off x="535481" y="1943048"/>
            <a:ext cx="13808585" cy="2756280"/>
          </a:xfrm>
          <a:prstGeom prst="rect">
            <a:avLst/>
          </a:prstGeom>
        </p:spPr>
        <p:txBody>
          <a:bodyPr anchor="t" rtlCol="false" tIns="0" lIns="0" bIns="0" rIns="0">
            <a:spAutoFit/>
          </a:bodyPr>
          <a:lstStyle/>
          <a:p>
            <a:pPr algn="ctr">
              <a:lnSpc>
                <a:spcPts val="3656"/>
              </a:lnSpc>
              <a:spcBef>
                <a:spcPct val="0"/>
              </a:spcBef>
            </a:pPr>
            <a:r>
              <a:rPr lang="en-US" sz="2612">
                <a:solidFill>
                  <a:srgbClr val="191919"/>
                </a:solidFill>
                <a:latin typeface="Public Sans"/>
              </a:rPr>
              <a:t>Data preprocessing in Machine Learning is a crucial step that helps enhance the quality of data to promote the extraction of meaningful insights from the data. Data preprocessing in Machine Learning refers to the technique of preparing (cleaning and organizing) the raw data to make it suitable for a building and training Machine Learning models. In simple words, data preprocessing in Machine Learning is a </a:t>
            </a:r>
            <a:r>
              <a:rPr lang="en-US" sz="2612">
                <a:solidFill>
                  <a:srgbClr val="191919"/>
                </a:solidFill>
                <a:latin typeface="Public Sans"/>
                <a:hlinkClick r:id="rId4" tooltip="https://www.upgrad.com/blog/most-common-examples-of-data-mining/"/>
              </a:rPr>
              <a:t>data mining technique</a:t>
            </a:r>
            <a:r>
              <a:rPr lang="en-US" sz="2612">
                <a:solidFill>
                  <a:srgbClr val="191919"/>
                </a:solidFill>
                <a:latin typeface="Public Sans"/>
              </a:rPr>
              <a:t> that transforms raw data into an understandable and readable format.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7633129" cy="10287000"/>
          </a:xfrm>
          <a:prstGeom prst="rect">
            <a:avLst/>
          </a:prstGeom>
          <a:solidFill>
            <a:srgbClr val="052896"/>
          </a:solidFill>
        </p:spPr>
      </p:sp>
      <p:pic>
        <p:nvPicPr>
          <p:cNvPr name="Picture 3" id="3"/>
          <p:cNvPicPr>
            <a:picLocks noChangeAspect="true"/>
          </p:cNvPicPr>
          <p:nvPr/>
        </p:nvPicPr>
        <p:blipFill>
          <a:blip r:embed="rId2"/>
          <a:srcRect l="0" t="0" r="0" b="0"/>
          <a:stretch>
            <a:fillRect/>
          </a:stretch>
        </p:blipFill>
        <p:spPr>
          <a:xfrm flipH="false" flipV="false" rot="0">
            <a:off x="7924343" y="2656251"/>
            <a:ext cx="9943383" cy="3551208"/>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0">
            <a:off x="10440418" y="6207459"/>
            <a:ext cx="4911233" cy="3755649"/>
          </a:xfrm>
          <a:prstGeom prst="rect">
            <a:avLst/>
          </a:prstGeom>
        </p:spPr>
      </p:pic>
      <p:grpSp>
        <p:nvGrpSpPr>
          <p:cNvPr name="Group 5" id="5"/>
          <p:cNvGrpSpPr/>
          <p:nvPr/>
        </p:nvGrpSpPr>
        <p:grpSpPr>
          <a:xfrm rot="0">
            <a:off x="1028700" y="1028700"/>
            <a:ext cx="5409382" cy="8405925"/>
            <a:chOff x="0" y="0"/>
            <a:chExt cx="7212509" cy="11207900"/>
          </a:xfrm>
        </p:grpSpPr>
        <p:sp>
          <p:nvSpPr>
            <p:cNvPr name="TextBox 6" id="6"/>
            <p:cNvSpPr txBox="true"/>
            <p:nvPr/>
          </p:nvSpPr>
          <p:spPr>
            <a:xfrm rot="0">
              <a:off x="0" y="-9525"/>
              <a:ext cx="7212509" cy="1774825"/>
            </a:xfrm>
            <a:prstGeom prst="rect">
              <a:avLst/>
            </a:prstGeom>
          </p:spPr>
          <p:txBody>
            <a:bodyPr anchor="t" rtlCol="false" tIns="0" lIns="0" bIns="0" rIns="0">
              <a:spAutoFit/>
            </a:bodyPr>
            <a:lstStyle/>
            <a:p>
              <a:pPr marL="0" indent="0" lvl="0">
                <a:lnSpc>
                  <a:spcPts val="10440"/>
                </a:lnSpc>
                <a:spcBef>
                  <a:spcPct val="0"/>
                </a:spcBef>
              </a:pPr>
              <a:r>
                <a:rPr lang="en-US" sz="8700">
                  <a:solidFill>
                    <a:srgbClr val="FFFFFF"/>
                  </a:solidFill>
                  <a:latin typeface="Decalotype Bold"/>
                </a:rPr>
                <a:t>Clustering</a:t>
              </a:r>
            </a:p>
          </p:txBody>
        </p:sp>
        <p:sp>
          <p:nvSpPr>
            <p:cNvPr name="TextBox 7" id="7"/>
            <p:cNvSpPr txBox="true"/>
            <p:nvPr/>
          </p:nvSpPr>
          <p:spPr>
            <a:xfrm rot="0">
              <a:off x="0" y="2143487"/>
              <a:ext cx="5475791" cy="9064413"/>
            </a:xfrm>
            <a:prstGeom prst="rect">
              <a:avLst/>
            </a:prstGeom>
          </p:spPr>
          <p:txBody>
            <a:bodyPr anchor="t" rtlCol="false" tIns="0" lIns="0" bIns="0" rIns="0">
              <a:spAutoFit/>
            </a:bodyPr>
            <a:lstStyle/>
            <a:p>
              <a:pPr>
                <a:lnSpc>
                  <a:spcPts val="4160"/>
                </a:lnSpc>
                <a:spcBef>
                  <a:spcPct val="0"/>
                </a:spcBef>
              </a:pPr>
              <a:r>
                <a:rPr lang="en-US" sz="3200">
                  <a:solidFill>
                    <a:srgbClr val="FFFFFF"/>
                  </a:solidFill>
                  <a:latin typeface="Public Sans"/>
                </a:rPr>
                <a:t>Clustering</a:t>
              </a:r>
              <a:r>
                <a:rPr lang="en-US" sz="3200">
                  <a:solidFill>
                    <a:srgbClr val="FFFFFF"/>
                  </a:solidFill>
                  <a:latin typeface="Public Sans"/>
                </a:rPr>
                <a:t> is the task of dividing the population or data points into a number of groups such that data points in the same groups are more similar to other data points in the same group and dissimilar to the data points in other groups.</a:t>
              </a:r>
            </a:p>
          </p:txBody>
        </p:sp>
      </p:grpSp>
      <p:sp>
        <p:nvSpPr>
          <p:cNvPr name="TextBox 8" id="8"/>
          <p:cNvSpPr txBox="true"/>
          <p:nvPr/>
        </p:nvSpPr>
        <p:spPr>
          <a:xfrm rot="0">
            <a:off x="7885679" y="318345"/>
            <a:ext cx="10020711" cy="1967252"/>
          </a:xfrm>
          <a:prstGeom prst="rect">
            <a:avLst/>
          </a:prstGeom>
        </p:spPr>
        <p:txBody>
          <a:bodyPr anchor="t" rtlCol="false" tIns="0" lIns="0" bIns="0" rIns="0">
            <a:spAutoFit/>
          </a:bodyPr>
          <a:lstStyle/>
          <a:p>
            <a:pPr>
              <a:lnSpc>
                <a:spcPts val="3918"/>
              </a:lnSpc>
            </a:pPr>
            <a:r>
              <a:rPr lang="en-US" sz="2799">
                <a:solidFill>
                  <a:srgbClr val="000000"/>
                </a:solidFill>
                <a:latin typeface="Canva Sans 1"/>
              </a:rPr>
              <a:t>For ex</a:t>
            </a:r>
            <a:r>
              <a:rPr lang="en-US" sz="2799">
                <a:solidFill>
                  <a:srgbClr val="000000"/>
                </a:solidFill>
                <a:latin typeface="Canva Sans 1"/>
              </a:rPr>
              <a:t>– The data points in the graph below clustered together can be classified into one single group. We can distinguish the clusters, and we can identify that there are 3 clusters in the below picture.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7633129" cy="10287000"/>
          </a:xfrm>
          <a:prstGeom prst="rect">
            <a:avLst/>
          </a:prstGeom>
          <a:solidFill>
            <a:srgbClr val="052896"/>
          </a:solidFill>
        </p:spPr>
      </p:sp>
      <p:pic>
        <p:nvPicPr>
          <p:cNvPr name="Picture 3" id="3"/>
          <p:cNvPicPr>
            <a:picLocks noChangeAspect="true"/>
          </p:cNvPicPr>
          <p:nvPr/>
        </p:nvPicPr>
        <p:blipFill>
          <a:blip r:embed="rId2"/>
          <a:srcRect l="0" t="0" r="0" b="0"/>
          <a:stretch>
            <a:fillRect/>
          </a:stretch>
        </p:blipFill>
        <p:spPr>
          <a:xfrm flipH="false" flipV="false" rot="0">
            <a:off x="7962696" y="4154869"/>
            <a:ext cx="10021612" cy="5072887"/>
          </a:xfrm>
          <a:prstGeom prst="rect">
            <a:avLst/>
          </a:prstGeom>
        </p:spPr>
      </p:pic>
      <p:grpSp>
        <p:nvGrpSpPr>
          <p:cNvPr name="Group 4" id="4"/>
          <p:cNvGrpSpPr/>
          <p:nvPr/>
        </p:nvGrpSpPr>
        <p:grpSpPr>
          <a:xfrm rot="0">
            <a:off x="609012" y="1347153"/>
            <a:ext cx="6415105" cy="3443400"/>
            <a:chOff x="0" y="0"/>
            <a:chExt cx="8553473" cy="4591200"/>
          </a:xfrm>
        </p:grpSpPr>
        <p:sp>
          <p:nvSpPr>
            <p:cNvPr name="TextBox 5" id="5"/>
            <p:cNvSpPr txBox="true"/>
            <p:nvPr/>
          </p:nvSpPr>
          <p:spPr>
            <a:xfrm rot="0">
              <a:off x="0" y="-9525"/>
              <a:ext cx="8553473" cy="3540125"/>
            </a:xfrm>
            <a:prstGeom prst="rect">
              <a:avLst/>
            </a:prstGeom>
          </p:spPr>
          <p:txBody>
            <a:bodyPr anchor="t" rtlCol="false" tIns="0" lIns="0" bIns="0" rIns="0">
              <a:spAutoFit/>
            </a:bodyPr>
            <a:lstStyle/>
            <a:p>
              <a:pPr algn="ctr">
                <a:lnSpc>
                  <a:spcPts val="10440"/>
                </a:lnSpc>
              </a:pPr>
              <a:r>
                <a:rPr lang="en-US" sz="8700">
                  <a:solidFill>
                    <a:srgbClr val="FFFFFF"/>
                  </a:solidFill>
                  <a:latin typeface="Decalotype Bold"/>
                </a:rPr>
                <a:t>K-Means</a:t>
              </a:r>
            </a:p>
            <a:p>
              <a:pPr algn="ctr" marL="0" indent="0" lvl="0">
                <a:lnSpc>
                  <a:spcPts val="10440"/>
                </a:lnSpc>
                <a:spcBef>
                  <a:spcPct val="0"/>
                </a:spcBef>
              </a:pPr>
              <a:r>
                <a:rPr lang="en-US" sz="8700">
                  <a:solidFill>
                    <a:srgbClr val="FFFFFF"/>
                  </a:solidFill>
                  <a:latin typeface="Decalotype Bold"/>
                </a:rPr>
                <a:t>Clustering</a:t>
              </a:r>
            </a:p>
          </p:txBody>
        </p:sp>
        <p:sp>
          <p:nvSpPr>
            <p:cNvPr name="TextBox 6" id="6"/>
            <p:cNvSpPr txBox="true"/>
            <p:nvPr/>
          </p:nvSpPr>
          <p:spPr>
            <a:xfrm rot="0">
              <a:off x="0" y="3908787"/>
              <a:ext cx="6493861" cy="682413"/>
            </a:xfrm>
            <a:prstGeom prst="rect">
              <a:avLst/>
            </a:prstGeom>
          </p:spPr>
          <p:txBody>
            <a:bodyPr anchor="t" rtlCol="false" tIns="0" lIns="0" bIns="0" rIns="0">
              <a:spAutoFit/>
            </a:bodyPr>
            <a:lstStyle/>
            <a:p>
              <a:pPr marL="0" indent="0" lvl="0">
                <a:lnSpc>
                  <a:spcPts val="4160"/>
                </a:lnSpc>
                <a:spcBef>
                  <a:spcPct val="0"/>
                </a:spcBef>
              </a:pPr>
            </a:p>
          </p:txBody>
        </p:sp>
      </p:grpSp>
      <p:sp>
        <p:nvSpPr>
          <p:cNvPr name="TextBox 7" id="7"/>
          <p:cNvSpPr txBox="true"/>
          <p:nvPr/>
        </p:nvSpPr>
        <p:spPr>
          <a:xfrm rot="0">
            <a:off x="830263" y="5133975"/>
            <a:ext cx="5972603" cy="3105150"/>
          </a:xfrm>
          <a:prstGeom prst="rect">
            <a:avLst/>
          </a:prstGeom>
        </p:spPr>
        <p:txBody>
          <a:bodyPr anchor="t" rtlCol="false" tIns="0" lIns="0" bIns="0" rIns="0">
            <a:spAutoFit/>
          </a:bodyPr>
          <a:lstStyle/>
          <a:p>
            <a:pPr algn="ctr">
              <a:lnSpc>
                <a:spcPts val="4920"/>
              </a:lnSpc>
              <a:spcBef>
                <a:spcPct val="0"/>
              </a:spcBef>
            </a:pPr>
            <a:r>
              <a:rPr lang="en-US" sz="4100">
                <a:solidFill>
                  <a:srgbClr val="FFFFFF"/>
                </a:solidFill>
                <a:latin typeface="Decalotype Bold"/>
              </a:rPr>
              <a:t>K-Means Clustering is an </a:t>
            </a:r>
            <a:r>
              <a:rPr lang="en-US" sz="4100">
                <a:solidFill>
                  <a:srgbClr val="FFFFFF"/>
                </a:solidFill>
                <a:latin typeface="Decalotype Bold"/>
                <a:hlinkClick r:id="rId3" tooltip="https://www.javatpoint.com/unsupervised-machine-learning"/>
              </a:rPr>
              <a:t>Unsupervised Learning algorithm</a:t>
            </a:r>
            <a:r>
              <a:rPr lang="en-US" sz="4100">
                <a:solidFill>
                  <a:srgbClr val="FFFFFF"/>
                </a:solidFill>
                <a:latin typeface="Decalotype Bold"/>
              </a:rPr>
              <a:t>, which groups the unlabeled dataset into different clusters. </a:t>
            </a:r>
          </a:p>
        </p:txBody>
      </p:sp>
      <p:sp>
        <p:nvSpPr>
          <p:cNvPr name="TextBox 8" id="8"/>
          <p:cNvSpPr txBox="true"/>
          <p:nvPr/>
        </p:nvSpPr>
        <p:spPr>
          <a:xfrm rot="0">
            <a:off x="10374635" y="1023620"/>
            <a:ext cx="871984" cy="580390"/>
          </a:xfrm>
          <a:prstGeom prst="rect">
            <a:avLst/>
          </a:prstGeom>
        </p:spPr>
        <p:txBody>
          <a:bodyPr anchor="t" rtlCol="false" tIns="0" lIns="0" bIns="0" rIns="0">
            <a:spAutoFit/>
          </a:bodyPr>
          <a:lstStyle/>
          <a:p>
            <a:pPr algn="ctr">
              <a:lnSpc>
                <a:spcPts val="4759"/>
              </a:lnSpc>
            </a:pPr>
            <a:r>
              <a:rPr lang="en-US" sz="3399">
                <a:solidFill>
                  <a:srgbClr val="FFFFFF"/>
                </a:solidFill>
                <a:latin typeface="Open Sans Light"/>
              </a:rPr>
              <a:t>case</a:t>
            </a:r>
          </a:p>
        </p:txBody>
      </p:sp>
      <p:sp>
        <p:nvSpPr>
          <p:cNvPr name="TextBox 9" id="9"/>
          <p:cNvSpPr txBox="true"/>
          <p:nvPr/>
        </p:nvSpPr>
        <p:spPr>
          <a:xfrm rot="0">
            <a:off x="8178053" y="574255"/>
            <a:ext cx="9081247" cy="2785745"/>
          </a:xfrm>
          <a:prstGeom prst="rect">
            <a:avLst/>
          </a:prstGeom>
        </p:spPr>
        <p:txBody>
          <a:bodyPr anchor="t" rtlCol="false" tIns="0" lIns="0" bIns="0" rIns="0">
            <a:spAutoFit/>
          </a:bodyPr>
          <a:lstStyle/>
          <a:p>
            <a:pPr algn="just">
              <a:lnSpc>
                <a:spcPts val="4480"/>
              </a:lnSpc>
            </a:pPr>
            <a:r>
              <a:rPr lang="en-US" sz="3200">
                <a:solidFill>
                  <a:srgbClr val="191919"/>
                </a:solidFill>
                <a:latin typeface="Canva Sans 1"/>
              </a:rPr>
              <a:t>The algorithm takes the unlabeled dataset as input, divides the dataset into k-number of clusters, and repeats the process until it does not find the best clusters. The value of k should be predetermined in this algorithm.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DAFVL8zob_Y</dc:identifier>
  <dcterms:modified xsi:type="dcterms:W3CDTF">2011-08-01T06:04:30Z</dcterms:modified>
  <cp:revision>1</cp:revision>
  <dc:title>Copy of Recurrence Relations</dc:title>
</cp:coreProperties>
</file>

<file path=docProps/thumbnail.jpeg>
</file>